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embeddings/oleObject2.bin" ContentType="application/vnd.openxmlformats-officedocument.oleObject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7" r:id="rId5"/>
    <p:sldId id="259" r:id="rId6"/>
    <p:sldId id="260" r:id="rId7"/>
    <p:sldId id="265" r:id="rId8"/>
    <p:sldId id="285" r:id="rId9"/>
    <p:sldId id="266" r:id="rId10"/>
    <p:sldId id="261" r:id="rId11"/>
    <p:sldId id="286" r:id="rId12"/>
    <p:sldId id="268" r:id="rId13"/>
    <p:sldId id="262" r:id="rId14"/>
    <p:sldId id="274" r:id="rId15"/>
    <p:sldId id="275" r:id="rId16"/>
    <p:sldId id="287" r:id="rId17"/>
    <p:sldId id="269" r:id="rId18"/>
    <p:sldId id="279" r:id="rId19"/>
    <p:sldId id="280" r:id="rId20"/>
    <p:sldId id="281" r:id="rId21"/>
    <p:sldId id="271" r:id="rId22"/>
    <p:sldId id="270" r:id="rId23"/>
    <p:sldId id="283" r:id="rId24"/>
    <p:sldId id="284" r:id="rId25"/>
    <p:sldId id="282" r:id="rId26"/>
    <p:sldId id="273" r:id="rId2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6600"/>
    <a:srgbClr val="FFFFFF"/>
    <a:srgbClr val="A8C19F"/>
    <a:srgbClr val="C4C5EA"/>
    <a:srgbClr val="CAE5C5"/>
    <a:srgbClr val="B2B2B2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8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</a:defRPr>
            </a:lvl1pPr>
          </a:lstStyle>
          <a:p>
            <a:pPr>
              <a:defRPr/>
            </a:pPr>
            <a:fld id="{5553302A-5479-D240-AAEF-90640A8C2F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565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EE19FC-CF27-9248-A6EE-2E41F3552E11}" type="slidenum">
              <a:rPr lang="en-GB">
                <a:latin typeface="Arial" charset="0"/>
              </a:rPr>
              <a:pPr/>
              <a:t>1</a:t>
            </a:fld>
            <a:endParaRPr lang="en-GB">
              <a:latin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D59886-020F-0E4F-8CC3-68017E755FA4}" type="slidenum">
              <a:rPr lang="en-GB">
                <a:latin typeface="Arial" charset="0"/>
              </a:rPr>
              <a:pPr/>
              <a:t>10</a:t>
            </a:fld>
            <a:endParaRPr lang="en-GB"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D9C8DE-50D4-AA41-A222-561B9E318BD2}" type="slidenum">
              <a:rPr lang="en-GB">
                <a:latin typeface="Arial" charset="0"/>
              </a:rPr>
              <a:pPr/>
              <a:t>11</a:t>
            </a:fld>
            <a:endParaRPr lang="en-GB">
              <a:latin typeface="Arial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>
                <a:latin typeface="Arial" charset="0"/>
              </a:rPr>
              <a:t>Note </a:t>
            </a:r>
          </a:p>
          <a:p>
            <a:pPr eaLnBrk="1" hangingPunct="1"/>
            <a:r>
              <a:rPr lang="en-GB">
                <a:latin typeface="Arial" charset="0"/>
              </a:rPr>
              <a:t>Rest potential, threshold, refractory period, (almost) constant spike amplitude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8779B5-0B0C-D849-AF9B-20207381F011}" type="slidenum">
              <a:rPr lang="en-GB">
                <a:latin typeface="Arial" charset="0"/>
              </a:rPr>
              <a:pPr/>
              <a:t>12</a:t>
            </a:fld>
            <a:endParaRPr lang="en-GB"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8CF887-FF0E-444E-82EB-BE30AE6EB815}" type="slidenum">
              <a:rPr lang="en-GB">
                <a:latin typeface="Arial" charset="0"/>
              </a:rPr>
              <a:pPr/>
              <a:t>13</a:t>
            </a:fld>
            <a:endParaRPr lang="en-GB">
              <a:latin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D346B-CBD1-D341-AA60-73DE0DDD13BA}" type="slidenum">
              <a:rPr lang="en-GB">
                <a:latin typeface="Arial" charset="0"/>
              </a:rPr>
              <a:pPr/>
              <a:t>14</a:t>
            </a:fld>
            <a:endParaRPr lang="en-GB">
              <a:latin typeface="Arial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0B9CF-4BE7-C749-B5A6-72B92CF4DD99}" type="slidenum">
              <a:rPr lang="en-GB">
                <a:latin typeface="Arial" charset="0"/>
              </a:rPr>
              <a:pPr/>
              <a:t>15</a:t>
            </a:fld>
            <a:endParaRPr lang="en-GB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30C14E-0C25-A74D-88CC-75ED79FCDB31}" type="slidenum">
              <a:rPr lang="en-GB">
                <a:latin typeface="Arial" charset="0"/>
              </a:rPr>
              <a:pPr/>
              <a:t>16</a:t>
            </a:fld>
            <a:endParaRPr lang="en-GB"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86AC6F-81FC-A64E-8A16-81522E6EFAFD}" type="slidenum">
              <a:rPr lang="en-GB">
                <a:latin typeface="Arial" charset="0"/>
              </a:rPr>
              <a:pPr/>
              <a:t>17</a:t>
            </a:fld>
            <a:endParaRPr lang="en-GB">
              <a:latin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DFBAD5-4C5C-8E41-9804-BDACE2010FD0}" type="slidenum">
              <a:rPr lang="en-GB">
                <a:latin typeface="Arial" charset="0"/>
              </a:rPr>
              <a:pPr/>
              <a:t>18</a:t>
            </a:fld>
            <a:endParaRPr lang="en-GB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35F378-8A93-5445-A2F6-072B665E26D8}" type="slidenum">
              <a:rPr lang="en-GB">
                <a:latin typeface="Arial" charset="0"/>
              </a:rPr>
              <a:pPr/>
              <a:t>19</a:t>
            </a:fld>
            <a:endParaRPr lang="en-GB">
              <a:latin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F59213-1C7A-E54D-A8F5-8A599AB5C4A5}" type="slidenum">
              <a:rPr lang="en-GB">
                <a:latin typeface="Arial" charset="0"/>
              </a:rPr>
              <a:pPr/>
              <a:t>2</a:t>
            </a:fld>
            <a:endParaRPr lang="en-GB">
              <a:latin typeface="Arial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>
                <a:latin typeface="Arial" charset="0"/>
              </a:rPr>
              <a:t>Doesn’t mean that we will ever necessarily understand that behaviour – might be too complex interactions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E9C3EC-A93B-6141-92DA-06A61F9F17CA}" type="slidenum">
              <a:rPr lang="en-GB">
                <a:latin typeface="Arial" charset="0"/>
              </a:rPr>
              <a:pPr/>
              <a:t>20</a:t>
            </a:fld>
            <a:endParaRPr lang="en-GB">
              <a:latin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FB781-DF31-4F42-9F2B-363A64155FFA}" type="slidenum">
              <a:rPr lang="en-GB">
                <a:latin typeface="Arial" charset="0"/>
              </a:rPr>
              <a:pPr/>
              <a:t>21</a:t>
            </a:fld>
            <a:endParaRPr lang="en-GB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710562-B846-2B42-8A92-5DB5DCFAEAD5}" type="slidenum">
              <a:rPr lang="en-GB">
                <a:latin typeface="Arial" charset="0"/>
              </a:rPr>
              <a:pPr/>
              <a:t>22</a:t>
            </a:fld>
            <a:endParaRPr lang="en-GB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D200FF-0622-4142-B0DE-0F8131780FCF}" type="slidenum">
              <a:rPr lang="en-GB">
                <a:latin typeface="Arial" charset="0"/>
              </a:rPr>
              <a:pPr/>
              <a:t>23</a:t>
            </a:fld>
            <a:endParaRPr lang="en-GB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CC5DDB-3DBB-AC4D-A831-FDD0C54E6D3B}" type="slidenum">
              <a:rPr lang="en-GB">
                <a:latin typeface="Arial" charset="0"/>
              </a:rPr>
              <a:pPr/>
              <a:t>24</a:t>
            </a:fld>
            <a:endParaRPr lang="en-GB">
              <a:latin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D7E7DA-F5E9-B44D-9565-1E0FA1F05CA5}" type="slidenum">
              <a:rPr lang="en-GB">
                <a:latin typeface="Arial" charset="0"/>
              </a:rPr>
              <a:pPr/>
              <a:t>25</a:t>
            </a:fld>
            <a:endParaRPr lang="en-GB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931D38-204B-E04C-8470-01DFA55757FF}" type="slidenum">
              <a:rPr lang="en-GB">
                <a:latin typeface="Arial" charset="0"/>
              </a:rPr>
              <a:pPr/>
              <a:t>26</a:t>
            </a:fld>
            <a:endParaRPr lang="en-GB"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CC3BF6-028A-AE40-9198-4F1D4840EBC7}" type="slidenum">
              <a:rPr lang="en-GB">
                <a:latin typeface="Arial" charset="0"/>
              </a:rPr>
              <a:pPr/>
              <a:t>3</a:t>
            </a:fld>
            <a:endParaRPr lang="en-GB"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A0B4FD-4397-1C4C-8462-D95BE60907B1}" type="slidenum">
              <a:rPr lang="en-GB">
                <a:latin typeface="Arial" charset="0"/>
              </a:rPr>
              <a:pPr/>
              <a:t>4</a:t>
            </a:fld>
            <a:endParaRPr lang="en-GB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ABE7E-DB03-0841-98C2-EA2A23C005A4}" type="slidenum">
              <a:rPr lang="en-GB">
                <a:latin typeface="Arial" charset="0"/>
              </a:rPr>
              <a:pPr/>
              <a:t>5</a:t>
            </a:fld>
            <a:endParaRPr lang="en-GB"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B17163-C7DA-624F-9BF6-67042CFB0C5C}" type="slidenum">
              <a:rPr lang="en-GB">
                <a:latin typeface="Arial" charset="0"/>
              </a:rPr>
              <a:pPr/>
              <a:t>6</a:t>
            </a:fld>
            <a:endParaRPr lang="en-GB"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BCFFD2-77DB-7E4C-9D42-3A07A5E244DA}" type="slidenum">
              <a:rPr lang="en-GB">
                <a:latin typeface="Arial" charset="0"/>
              </a:rPr>
              <a:pPr/>
              <a:t>7</a:t>
            </a:fld>
            <a:endParaRPr lang="en-GB"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C99EB3-A2AD-EC4D-BE98-B6E4853C11E5}" type="slidenum">
              <a:rPr lang="en-GB">
                <a:latin typeface="Arial" charset="0"/>
              </a:rPr>
              <a:pPr/>
              <a:t>8</a:t>
            </a:fld>
            <a:endParaRPr lang="en-GB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2E250D-5ECA-5248-A8BB-30B62937729D}" type="slidenum">
              <a:rPr lang="en-GB">
                <a:latin typeface="Arial" charset="0"/>
              </a:rPr>
              <a:pPr/>
              <a:t>9</a:t>
            </a:fld>
            <a:endParaRPr lang="en-GB"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B95B8-774E-8C4E-BB5A-49A680CFBA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8E9B0-90AE-EA48-BFFE-DCD5EEF0FD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338931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338931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D0D23-A808-0D41-B63E-80DD1C2CEA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25484-7576-0D4A-AB9D-5D91187E04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EBC2D-5B38-474E-AABD-2C970DB728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2063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2063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7232D-94DF-E34A-A5FA-4EF6B3CB120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F45AC-A648-C84D-9C20-49DA3600B5E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98E29-692F-DA44-BF75-699F054E14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A1F9-6E33-1241-8F1F-D268CD6F719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865DA-F955-9F45-9C3D-00642AC0A0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E0D5E-00E3-BE43-B16A-F8AF3B5D30E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4C5EA"/>
            </a:gs>
            <a:gs pos="50000">
              <a:srgbClr val="A8C19F"/>
            </a:gs>
            <a:gs pos="100000">
              <a:srgbClr val="C4C5E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20637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-111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-111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1">
                <a:latin typeface="Arial" pitchFamily="-111" charset="0"/>
              </a:defRPr>
            </a:lvl1pPr>
          </a:lstStyle>
          <a:p>
            <a:pPr>
              <a:defRPr/>
            </a:pPr>
            <a:fld id="{7D2D0262-27CC-9A47-935A-BE1339AEEAC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630238" indent="-173038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2pPr>
      <a:lvl3pPr marL="1300163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3pPr>
      <a:lvl4pPr marL="170815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4pPr>
      <a:lvl5pPr marL="2116138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5pPr>
      <a:lvl6pPr marL="25733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30305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877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944938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www.peirce.org.u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file://localhost/Users/jwp/Teaching/C82MHC%20(PCN%20Pracs)/corticalPyr_after_5HT.mpg" TargetMode="External"/><Relationship Id="rId4" Type="http://schemas.openxmlformats.org/officeDocument/2006/relationships/video" Target="file://localhost/Users/jwp/Teaching/C82MHC%20(PCN%20Pracs)/corticalPyr_after_5HT.mpg" TargetMode="External"/><Relationship Id="rId5" Type="http://schemas.openxmlformats.org/officeDocument/2006/relationships/slideLayout" Target="../slideLayouts/slideLayout4.xml"/><Relationship Id="rId6" Type="http://schemas.openxmlformats.org/officeDocument/2006/relationships/notesSlide" Target="../notesSlides/notesSlide10.xml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microsoft.com/office/2007/relationships/media" Target="file://localhost/Users/jwp/Teaching/C82MHC%20(PCN%20Pracs)/corticalPyr_currentInjection.mpg" TargetMode="External"/><Relationship Id="rId2" Type="http://schemas.openxmlformats.org/officeDocument/2006/relationships/video" Target="file://localhost/Users/jwp/Teaching/C82MHC%20(PCN%20Pracs)/corticalPyr_currentInjection.m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DC4FA64-B681-5F4E-8BC9-675AAA70F05A}" type="slidenum">
              <a:rPr lang="en-GB" smtClean="0">
                <a:latin typeface="Arial" charset="0"/>
              </a:rPr>
              <a:pPr/>
              <a:t>1</a:t>
            </a:fld>
            <a:endParaRPr lang="en-GB" smtClean="0">
              <a:latin typeface="Arial" charset="0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Intro to Electrophysiology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546475" y="3143250"/>
            <a:ext cx="3613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/>
              <a:t>(aka neurophysiology)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85800" y="5008563"/>
            <a:ext cx="7772400" cy="7874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/>
              <a:t>Dr. Jon Peirce, School of Psychology</a:t>
            </a:r>
          </a:p>
          <a:p>
            <a:pPr algn="ctr">
              <a:spcBef>
                <a:spcPct val="20000"/>
              </a:spcBef>
            </a:pPr>
            <a:r>
              <a:rPr lang="en-GB">
                <a:hlinkClick r:id="rId3"/>
              </a:rPr>
              <a:t>http://www.peirce.org.uk</a:t>
            </a:r>
            <a:r>
              <a:rPr lang="en-GB"/>
              <a:t> (go to teaching section to find slides)</a:t>
            </a:r>
            <a:endParaRPr lang="en-GB" sz="24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1B86D2D-E38A-3441-932C-FC2D53C121CF}" type="slidenum">
              <a:rPr lang="en-GB" smtClean="0">
                <a:latin typeface="Arial" charset="0"/>
              </a:rPr>
              <a:pPr/>
              <a:t>10</a:t>
            </a:fld>
            <a:endParaRPr lang="en-GB" smtClean="0">
              <a:latin typeface="Arial" charset="0"/>
            </a:endParaRPr>
          </a:p>
        </p:txBody>
      </p:sp>
      <p:sp>
        <p:nvSpPr>
          <p:cNvPr id="3277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/>
              <a:t>in-vitro</a:t>
            </a:r>
            <a:r>
              <a:rPr lang="en-GB"/>
              <a:t> whole-cell recordings</a:t>
            </a:r>
          </a:p>
        </p:txBody>
      </p:sp>
      <p:sp>
        <p:nvSpPr>
          <p:cNvPr id="32772" name="Text Box 16"/>
          <p:cNvSpPr txBox="1">
            <a:spLocks noChangeArrowheads="1"/>
          </p:cNvSpPr>
          <p:nvPr/>
        </p:nvSpPr>
        <p:spPr bwMode="auto">
          <a:xfrm>
            <a:off x="757238" y="5389563"/>
            <a:ext cx="33305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Normally a cell ‘adapts’ in its response to a constant stimulus </a:t>
            </a:r>
          </a:p>
        </p:txBody>
      </p:sp>
      <p:sp>
        <p:nvSpPr>
          <p:cNvPr id="32773" name="Text Box 17"/>
          <p:cNvSpPr txBox="1">
            <a:spLocks noChangeArrowheads="1"/>
          </p:cNvSpPr>
          <p:nvPr/>
        </p:nvSpPr>
        <p:spPr bwMode="auto">
          <a:xfrm>
            <a:off x="5035550" y="5389563"/>
            <a:ext cx="3330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With serotonin added (near the cell) less adaptation occurs </a:t>
            </a:r>
          </a:p>
        </p:txBody>
      </p:sp>
      <p:pic>
        <p:nvPicPr>
          <p:cNvPr id="32774" name="Picture 6" descr="/Users/jwp/Teaching/C82MHC (PCN Pracs)/corticalPyr_currentInjection.mpg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42875" y="2003425"/>
            <a:ext cx="4351338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7" descr="/Users/jwp/Teaching/C82MHC (PCN Pracs)/corticalPyr_after_5HT.mpg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568825" y="2003425"/>
            <a:ext cx="4384675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27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77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7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27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277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89C3D59-36E9-3540-B98C-97BD196D92E7}" type="slidenum">
              <a:rPr lang="en-GB" smtClean="0">
                <a:latin typeface="Arial" charset="0"/>
              </a:rPr>
              <a:pPr/>
              <a:t>11</a:t>
            </a:fld>
            <a:endParaRPr lang="en-GB" smtClean="0">
              <a:latin typeface="Arial" charset="0"/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 closer look</a:t>
            </a:r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3641725" y="1982788"/>
          <a:ext cx="4811713" cy="387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Image" r:id="rId4" imgW="7637134" imgH="5705612" progId="">
                  <p:embed/>
                </p:oleObj>
              </mc:Choice>
              <mc:Fallback>
                <p:oleObj name="Image" r:id="rId4" imgW="7637134" imgH="5705612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865" t="9160" r="8658" b="3400"/>
                      <a:stretch>
                        <a:fillRect/>
                      </a:stretch>
                    </p:blipFill>
                    <p:spPr bwMode="auto">
                      <a:xfrm>
                        <a:off x="3641725" y="1982788"/>
                        <a:ext cx="4811713" cy="3879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Rectangle 12"/>
          <p:cNvSpPr>
            <a:spLocks noChangeArrowheads="1"/>
          </p:cNvSpPr>
          <p:nvPr/>
        </p:nvSpPr>
        <p:spPr bwMode="auto">
          <a:xfrm>
            <a:off x="425450" y="1982788"/>
            <a:ext cx="2909888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GB" sz="2400"/>
              <a:t>Lots of information about the cell:</a:t>
            </a:r>
          </a:p>
        </p:txBody>
      </p:sp>
      <p:sp>
        <p:nvSpPr>
          <p:cNvPr id="34822" name="Rectangle 13"/>
          <p:cNvSpPr>
            <a:spLocks noChangeArrowheads="1"/>
          </p:cNvSpPr>
          <p:nvPr/>
        </p:nvSpPr>
        <p:spPr bwMode="auto">
          <a:xfrm>
            <a:off x="425450" y="3368675"/>
            <a:ext cx="2909888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Resting potential</a:t>
            </a:r>
          </a:p>
        </p:txBody>
      </p:sp>
      <p:sp>
        <p:nvSpPr>
          <p:cNvPr id="34823" name="Rectangle 14"/>
          <p:cNvSpPr>
            <a:spLocks noChangeArrowheads="1"/>
          </p:cNvSpPr>
          <p:nvPr/>
        </p:nvSpPr>
        <p:spPr bwMode="auto">
          <a:xfrm>
            <a:off x="425450" y="4024313"/>
            <a:ext cx="2909888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Spike threshold </a:t>
            </a:r>
          </a:p>
        </p:txBody>
      </p:sp>
      <p:sp>
        <p:nvSpPr>
          <p:cNvPr id="34824" name="Rectangle 15"/>
          <p:cNvSpPr>
            <a:spLocks noChangeArrowheads="1"/>
          </p:cNvSpPr>
          <p:nvPr/>
        </p:nvSpPr>
        <p:spPr bwMode="auto">
          <a:xfrm>
            <a:off x="425450" y="4681538"/>
            <a:ext cx="2909888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Refractory period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203CAFA-95B1-344E-BBAC-FC9672C81489}" type="slidenum">
              <a:rPr lang="en-GB" smtClean="0">
                <a:latin typeface="Arial" charset="0"/>
              </a:rPr>
              <a:pPr/>
              <a:t>12</a:t>
            </a:fld>
            <a:endParaRPr lang="en-GB" smtClean="0">
              <a:latin typeface="Arial" charset="0"/>
            </a:endParaRP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xfrm>
            <a:off x="441325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 i="1"/>
              <a:t>In-vitro </a:t>
            </a:r>
            <a:r>
              <a:rPr lang="en-GB"/>
              <a:t>pros/cons</a:t>
            </a:r>
            <a:endParaRPr lang="en-GB" i="1"/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441325" y="23495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Slice preps tell us a lot about isolated neurons 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41325" y="356552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But neurons operate in large interactive networks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441325" y="478155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To study most psychological aspects we need a live, intact brain to study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animBg="1"/>
      <p:bldP spid="399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B4059D2-F53F-0B43-9088-6715E0EAF657}" type="slidenum">
              <a:rPr lang="en-GB" smtClean="0">
                <a:latin typeface="Arial" charset="0"/>
              </a:rPr>
              <a:pPr/>
              <a:t>13</a:t>
            </a:fld>
            <a:endParaRPr lang="en-GB" smtClean="0">
              <a:latin typeface="Arial" charset="0"/>
            </a:endParaRPr>
          </a:p>
        </p:txBody>
      </p:sp>
      <p:sp>
        <p:nvSpPr>
          <p:cNvPr id="3891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Anaesthetised preparations</a:t>
            </a:r>
            <a:endParaRPr lang="en-GB" i="1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425450" y="213995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Operate (with general anaesthesia) to create an opening in the skull (craniotomy)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25450" y="3484563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Maintain anaesthesia whilst recording from individual neurons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425450" y="482917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Useful for early sensory processing, especially vision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  <p:bldP spid="8200" grpId="0" animBg="1"/>
      <p:bldP spid="820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D0726CA-DFC0-E94D-8A62-20BFD7D1BD1D}" type="slidenum">
              <a:rPr lang="en-GB" smtClean="0">
                <a:latin typeface="Arial" charset="0"/>
              </a:rPr>
              <a:pPr/>
              <a:t>14</a:t>
            </a:fld>
            <a:endParaRPr lang="en-GB" smtClean="0">
              <a:latin typeface="Arial" charset="0"/>
            </a:endParaRP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Anaesthetised preparations</a:t>
            </a:r>
            <a:endParaRPr lang="en-GB" i="1"/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425450" y="189230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Typically use a metal/glass electrode which advances and stops </a:t>
            </a:r>
            <a:r>
              <a:rPr lang="en-GB" sz="2400" i="1"/>
              <a:t>near</a:t>
            </a:r>
            <a:r>
              <a:rPr lang="en-GB" sz="2400"/>
              <a:t> a neuron (‘extra-cellular recording’)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25450" y="4098925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Can (generally) record only spikes: no knowledge of the underlying membrane potential</a:t>
            </a: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25450" y="5203825"/>
            <a:ext cx="8229600" cy="11874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Experiments often last for several days (24hrs per day) depending on the species. Constant monitoring of anaesthesia and animal health</a:t>
            </a: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425450" y="2995613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Preparation is less stable than a slice (because of animal’s pulse and respiration etc)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  <p:bldP spid="46084" grpId="0" animBg="1"/>
      <p:bldP spid="46086" grpId="0" animBg="1"/>
      <p:bldP spid="4608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DB30FC-D587-9C4E-861F-EDA0F7BE52C7}" type="slidenum">
              <a:rPr lang="en-GB" smtClean="0">
                <a:latin typeface="Arial" charset="0"/>
              </a:rPr>
              <a:pPr/>
              <a:t>15</a:t>
            </a:fld>
            <a:endParaRPr lang="en-GB" smtClean="0">
              <a:latin typeface="Arial" charset="0"/>
            </a:endParaRP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e.g. Hubel &amp; Wiesel</a:t>
            </a:r>
            <a:endParaRPr lang="en-GB" i="1"/>
          </a:p>
        </p:txBody>
      </p:sp>
      <p:sp>
        <p:nvSpPr>
          <p:cNvPr id="43012" name="Rectangle 3"/>
          <p:cNvSpPr>
            <a:spLocks noChangeArrowheads="1"/>
          </p:cNvSpPr>
          <p:nvPr/>
        </p:nvSpPr>
        <p:spPr bwMode="auto">
          <a:xfrm>
            <a:off x="425450" y="1681163"/>
            <a:ext cx="8229600" cy="7620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200"/>
              <a:t>Hubel and Wiesel’s groundbreaking vision research was based on visual system of anaesthetised cat</a:t>
            </a:r>
          </a:p>
        </p:txBody>
      </p:sp>
      <p:sp>
        <p:nvSpPr>
          <p:cNvPr id="43013" name="Rectangle 8"/>
          <p:cNvSpPr>
            <a:spLocks noChangeArrowheads="1"/>
          </p:cNvSpPr>
          <p:nvPr/>
        </p:nvSpPr>
        <p:spPr bwMode="auto">
          <a:xfrm>
            <a:off x="425450" y="2678113"/>
            <a:ext cx="8229600" cy="7620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200"/>
              <a:t>They found that individual cells in the Lateral Geniculate Nucleus (LGN) have centre-surround receptive fields</a:t>
            </a:r>
          </a:p>
        </p:txBody>
      </p:sp>
      <p:sp>
        <p:nvSpPr>
          <p:cNvPr id="43014" name="Rectangle 36"/>
          <p:cNvSpPr>
            <a:spLocks noChangeArrowheads="1"/>
          </p:cNvSpPr>
          <p:nvPr/>
        </p:nvSpPr>
        <p:spPr bwMode="auto">
          <a:xfrm>
            <a:off x="425450" y="3675063"/>
            <a:ext cx="8229600" cy="42703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200"/>
              <a:t>They also found orientation selective cells in V1…</a:t>
            </a:r>
          </a:p>
        </p:txBody>
      </p:sp>
      <p:sp>
        <p:nvSpPr>
          <p:cNvPr id="43015" name="Rectangle 37"/>
          <p:cNvSpPr>
            <a:spLocks noChangeArrowheads="1"/>
          </p:cNvSpPr>
          <p:nvPr/>
        </p:nvSpPr>
        <p:spPr bwMode="auto">
          <a:xfrm>
            <a:off x="425450" y="4337050"/>
            <a:ext cx="8229600" cy="7620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200" dirty="0"/>
              <a:t>…and complex cells,</a:t>
            </a:r>
            <a:r>
              <a:rPr lang="en-GB" sz="2200" dirty="0" smtClean="0"/>
              <a:t> ‘hyper</a:t>
            </a:r>
            <a:r>
              <a:rPr lang="en-GB" sz="2200" dirty="0"/>
              <a:t>-</a:t>
            </a:r>
            <a:r>
              <a:rPr lang="en-GB" sz="2200" dirty="0" smtClean="0"/>
              <a:t>complex’ </a:t>
            </a:r>
            <a:r>
              <a:rPr lang="en-GB" sz="2200" dirty="0"/>
              <a:t>cells </a:t>
            </a:r>
            <a:r>
              <a:rPr lang="en-GB" sz="2200" dirty="0" smtClean="0"/>
              <a:t>(size selective)</a:t>
            </a:r>
            <a:r>
              <a:rPr lang="en-GB" sz="2200" dirty="0"/>
              <a:t>, direction </a:t>
            </a:r>
            <a:r>
              <a:rPr lang="en-GB" sz="2200" dirty="0" smtClean="0"/>
              <a:t>selective, depth selective </a:t>
            </a:r>
            <a:r>
              <a:rPr lang="en-GB" sz="2200" dirty="0"/>
              <a:t>cells…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4DCED4C-036C-B846-BADC-173A13A70CA6}" type="slidenum">
              <a:rPr lang="en-GB" smtClean="0">
                <a:latin typeface="Arial" charset="0"/>
              </a:rPr>
              <a:pPr/>
              <a:t>16</a:t>
            </a:fld>
            <a:endParaRPr lang="en-GB" smtClean="0">
              <a:latin typeface="Arial" charset="0"/>
            </a:endParaRP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Acute physiology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308100" y="2925763"/>
            <a:ext cx="73787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/>
              <a:t>Particularly good for low-level visual studies (not affected by the anaesthesia and eyes are still)</a:t>
            </a:r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1292225" y="2463800"/>
            <a:ext cx="7378700" cy="3667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/>
              <a:t>Allows us to study cells in the live animal</a:t>
            </a: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457200" y="191135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Pros:</a:t>
            </a:r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1323975" y="5251450"/>
            <a:ext cx="73787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/>
              <a:t>What effects are the drugs having that might change neuronal behaviour?</a:t>
            </a:r>
          </a:p>
        </p:txBody>
      </p:sp>
      <p:sp>
        <p:nvSpPr>
          <p:cNvPr id="62471" name="Rectangle 7"/>
          <p:cNvSpPr>
            <a:spLocks noChangeArrowheads="1"/>
          </p:cNvSpPr>
          <p:nvPr/>
        </p:nvSpPr>
        <p:spPr bwMode="auto">
          <a:xfrm>
            <a:off x="1308100" y="4491038"/>
            <a:ext cx="73787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/>
              <a:t>Most of the things that really interest psychologists need a conscious animal</a:t>
            </a:r>
          </a:p>
        </p:txBody>
      </p:sp>
      <p:sp>
        <p:nvSpPr>
          <p:cNvPr id="62472" name="Rectangle 8"/>
          <p:cNvSpPr>
            <a:spLocks noChangeArrowheads="1"/>
          </p:cNvSpPr>
          <p:nvPr/>
        </p:nvSpPr>
        <p:spPr bwMode="auto">
          <a:xfrm>
            <a:off x="473075" y="3916363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Cons: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 animBg="1"/>
      <p:bldP spid="62468" grpId="0" animBg="1"/>
      <p:bldP spid="62469" grpId="0" animBg="1"/>
      <p:bldP spid="62470" grpId="0" animBg="1"/>
      <p:bldP spid="62471" grpId="0" animBg="1"/>
      <p:bldP spid="6247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F7F605A-0B5B-F44F-8314-7A4529E17DE4}" type="slidenum">
              <a:rPr lang="en-GB" smtClean="0">
                <a:latin typeface="Arial" charset="0"/>
              </a:rPr>
              <a:pPr/>
              <a:t>17</a:t>
            </a:fld>
            <a:endParaRPr lang="en-GB" smtClean="0">
              <a:latin typeface="Arial" charset="0"/>
            </a:endParaRP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Awake animals - species</a:t>
            </a: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441325" y="1749425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Depending on the system being studied, the animals are usually either rodents or primates</a:t>
            </a: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41325" y="3613150"/>
            <a:ext cx="8229600" cy="1608138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Some studies require primates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GB" sz="2400">
                <a:ea typeface="ＭＳ Ｐゴシック" pitchFamily="-111" charset="-128"/>
                <a:cs typeface="ＭＳ Ｐゴシック" pitchFamily="-111" charset="-128"/>
              </a:rPr>
              <a:t>similarity to humans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GB" sz="2400">
                <a:ea typeface="ＭＳ Ｐゴシック" pitchFamily="-111" charset="-128"/>
                <a:cs typeface="ＭＳ Ｐゴシック" pitchFamily="-111" charset="-128"/>
              </a:rPr>
              <a:t>can be trained to perform complex tasks </a:t>
            </a: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(e.g. attentional tasks, learning tasks…)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441325" y="5414963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Use the ‘lowest’ form of animal that you can to answer your question</a:t>
            </a:r>
            <a:endParaRPr lang="en-GB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41325" y="2725738"/>
            <a:ext cx="8229600" cy="73183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Rodents are useful where only limited training is required </a:t>
            </a:r>
            <a:r>
              <a:rPr lang="en-GB"/>
              <a:t>(e.g. auditory processing, fear conditioning, place cells…)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6" grpId="0" animBg="1"/>
      <p:bldP spid="40967" grpId="0" animBg="1"/>
      <p:bldP spid="409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80BCC6F-C45B-4543-8438-E36DAD7B165B}" type="slidenum">
              <a:rPr lang="en-GB" smtClean="0">
                <a:latin typeface="Arial" charset="0"/>
              </a:rPr>
              <a:pPr/>
              <a:t>18</a:t>
            </a:fld>
            <a:endParaRPr lang="en-GB" smtClean="0">
              <a:latin typeface="Arial" charset="0"/>
            </a:endParaRP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Awake animals - procedure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41325" y="174942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Perform a surgery to either;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41325" y="2211388"/>
            <a:ext cx="8229600" cy="9715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990600" indent="-457200">
              <a:spcBef>
                <a:spcPct val="20000"/>
              </a:spcBef>
              <a:buFontTx/>
              <a:buAutoNum type="alphaLcParenR"/>
            </a:pPr>
            <a:r>
              <a:rPr lang="en-GB"/>
              <a:t>create an opening in the skull through which you can insert removable electrodes</a:t>
            </a:r>
          </a:p>
          <a:p>
            <a:pPr marL="990600" indent="-457200">
              <a:spcBef>
                <a:spcPct val="20000"/>
              </a:spcBef>
              <a:buFontTx/>
              <a:buAutoNum type="alphaLcParenR"/>
            </a:pPr>
            <a:r>
              <a:rPr lang="en-GB"/>
              <a:t>implant a static electrode or array of electrodes 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41325" y="3317875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Post-surgery the animal is recorded from for several hours each day and returned to its home cage 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441325" y="4295775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Data can be collected for weeks, months or years depending on the species and study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441325" y="5264150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>
              <a:spcBef>
                <a:spcPct val="20000"/>
              </a:spcBef>
            </a:pPr>
            <a:r>
              <a:rPr lang="en-GB"/>
              <a:t>(Awake and anaesthetised studies are often called ‘chronic’ and ‘acute’, emphasising this timescale difference)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/>
      <p:bldP spid="51205" grpId="0" animBg="1"/>
      <p:bldP spid="51206" grpId="0" animBg="1"/>
      <p:bldP spid="51208" grpId="0" animBg="1"/>
      <p:bldP spid="512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F957FCB-349C-2548-9A05-4B2510F5387E}" type="slidenum">
              <a:rPr lang="en-GB" smtClean="0">
                <a:latin typeface="Arial" charset="0"/>
              </a:rPr>
              <a:pPr/>
              <a:t>19</a:t>
            </a:fld>
            <a:endParaRPr lang="en-GB" smtClean="0">
              <a:latin typeface="Arial" charset="0"/>
            </a:endParaRP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Sounds awful - doesn’t this hurt?</a:t>
            </a:r>
          </a:p>
        </p:txBody>
      </p:sp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441325" y="1749425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/>
              <a:t>No - there are no pain receptors inside the brain</a:t>
            </a:r>
            <a:br>
              <a:rPr lang="en-GB"/>
            </a:br>
            <a:r>
              <a:rPr lang="en-GB"/>
              <a:t>(similar surgeries are sometimes conducted on conscious human patients)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41325" y="2613025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/>
              <a:t>The implanted ‘well’ on the cranium (protecting the craniotomy) is acclimatised to – the animal quickly ignores it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  <p:bldP spid="522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295DF14-4204-0D4A-AD0B-D3837DB9FAC5}" type="slidenum">
              <a:rPr lang="en-GB" smtClean="0">
                <a:latin typeface="Arial" charset="0"/>
              </a:rPr>
              <a:pPr/>
              <a:t>2</a:t>
            </a:fld>
            <a:endParaRPr lang="en-GB" smtClean="0">
              <a:latin typeface="Arial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427038" y="3500438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Neurons operate by changing their electro-chemical makeup (polarising and de-polarising)</a:t>
            </a: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27038" y="4652963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To measure how strongly stimulated a cell is you can measure electrical activity in or around it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25450" y="234950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 dirty="0"/>
              <a:t>All aspects of our behaviour are ultimately governed by the responses of neurons</a:t>
            </a:r>
          </a:p>
        </p:txBody>
      </p:sp>
      <p:sp>
        <p:nvSpPr>
          <p:cNvPr id="16390" name="Rectangle 10"/>
          <p:cNvSpPr>
            <a:spLocks noGrp="1" noChangeArrowheads="1"/>
          </p:cNvSpPr>
          <p:nvPr>
            <p:ph type="title"/>
          </p:nvPr>
        </p:nvSpPr>
        <p:spPr>
          <a:xfrm>
            <a:off x="427038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/>
              <a:t>The general idea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nimBg="1"/>
      <p:bldP spid="3080" grpId="0" animBg="1"/>
      <p:bldP spid="308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39915D5-44BA-C546-8D20-6751A0F8ACA4}" type="slidenum">
              <a:rPr lang="en-GB" smtClean="0">
                <a:latin typeface="Arial" charset="0"/>
              </a:rPr>
              <a:pPr/>
              <a:t>20</a:t>
            </a:fld>
            <a:endParaRPr lang="en-GB" smtClean="0">
              <a:latin typeface="Arial" charset="0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Sounds awful - doesn’t this hurt?</a:t>
            </a:r>
          </a:p>
        </p:txBody>
      </p:sp>
      <p:sp>
        <p:nvSpPr>
          <p:cNvPr id="53252" name="Rectangle 3"/>
          <p:cNvSpPr>
            <a:spLocks noChangeArrowheads="1"/>
          </p:cNvSpPr>
          <p:nvPr/>
        </p:nvSpPr>
        <p:spPr bwMode="auto">
          <a:xfrm>
            <a:off x="441325" y="1749425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/>
              <a:t>No - there are no pain receptors inside the brain</a:t>
            </a:r>
            <a:br>
              <a:rPr lang="en-GB"/>
            </a:br>
            <a:r>
              <a:rPr lang="en-GB"/>
              <a:t>(similar surgeries are sometimes conducted on conscious human patients)</a:t>
            </a:r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441325" y="2613025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/>
              <a:t>The implanted ‘well’ on the cranium (protecting the craniotomy) is acclimatised to – the animal quickly ignores it</a:t>
            </a:r>
          </a:p>
        </p:txBody>
      </p:sp>
      <p:sp>
        <p:nvSpPr>
          <p:cNvPr id="53254" name="Rectangle 5"/>
          <p:cNvSpPr>
            <a:spLocks noChangeArrowheads="1"/>
          </p:cNvSpPr>
          <p:nvPr/>
        </p:nvSpPr>
        <p:spPr bwMode="auto">
          <a:xfrm>
            <a:off x="458788" y="3478213"/>
            <a:ext cx="8221662" cy="318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/>
              <a:t>A typical setup:</a:t>
            </a:r>
          </a:p>
        </p:txBody>
      </p:sp>
      <p:sp>
        <p:nvSpPr>
          <p:cNvPr id="53255" name="Rectangle 6"/>
          <p:cNvSpPr>
            <a:spLocks noChangeArrowheads="1"/>
          </p:cNvSpPr>
          <p:nvPr/>
        </p:nvSpPr>
        <p:spPr bwMode="auto">
          <a:xfrm>
            <a:off x="3921125" y="3906838"/>
            <a:ext cx="2476500" cy="2303462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6" name="Freeform 7"/>
          <p:cNvSpPr>
            <a:spLocks/>
          </p:cNvSpPr>
          <p:nvPr/>
        </p:nvSpPr>
        <p:spPr bwMode="auto">
          <a:xfrm>
            <a:off x="3948113" y="4968875"/>
            <a:ext cx="2400300" cy="300038"/>
          </a:xfrm>
          <a:custGeom>
            <a:avLst/>
            <a:gdLst>
              <a:gd name="T0" fmla="*/ 48 w 1980"/>
              <a:gd name="T1" fmla="*/ 246 h 282"/>
              <a:gd name="T2" fmla="*/ 114 w 1980"/>
              <a:gd name="T3" fmla="*/ 210 h 282"/>
              <a:gd name="T4" fmla="*/ 204 w 1980"/>
              <a:gd name="T5" fmla="*/ 156 h 282"/>
              <a:gd name="T6" fmla="*/ 276 w 1980"/>
              <a:gd name="T7" fmla="*/ 120 h 282"/>
              <a:gd name="T8" fmla="*/ 438 w 1980"/>
              <a:gd name="T9" fmla="*/ 54 h 282"/>
              <a:gd name="T10" fmla="*/ 606 w 1980"/>
              <a:gd name="T11" fmla="*/ 48 h 282"/>
              <a:gd name="T12" fmla="*/ 696 w 1980"/>
              <a:gd name="T13" fmla="*/ 42 h 282"/>
              <a:gd name="T14" fmla="*/ 840 w 1980"/>
              <a:gd name="T15" fmla="*/ 18 h 282"/>
              <a:gd name="T16" fmla="*/ 924 w 1980"/>
              <a:gd name="T17" fmla="*/ 0 h 282"/>
              <a:gd name="T18" fmla="*/ 1284 w 1980"/>
              <a:gd name="T19" fmla="*/ 6 h 282"/>
              <a:gd name="T20" fmla="*/ 1482 w 1980"/>
              <a:gd name="T21" fmla="*/ 30 h 282"/>
              <a:gd name="T22" fmla="*/ 1542 w 1980"/>
              <a:gd name="T23" fmla="*/ 48 h 282"/>
              <a:gd name="T24" fmla="*/ 1578 w 1980"/>
              <a:gd name="T25" fmla="*/ 66 h 282"/>
              <a:gd name="T26" fmla="*/ 1740 w 1980"/>
              <a:gd name="T27" fmla="*/ 114 h 282"/>
              <a:gd name="T28" fmla="*/ 1794 w 1980"/>
              <a:gd name="T29" fmla="*/ 138 h 282"/>
              <a:gd name="T30" fmla="*/ 1800 w 1980"/>
              <a:gd name="T31" fmla="*/ 156 h 282"/>
              <a:gd name="T32" fmla="*/ 1836 w 1980"/>
              <a:gd name="T33" fmla="*/ 180 h 282"/>
              <a:gd name="T34" fmla="*/ 1938 w 1980"/>
              <a:gd name="T35" fmla="*/ 246 h 282"/>
              <a:gd name="T36" fmla="*/ 1962 w 1980"/>
              <a:gd name="T37" fmla="*/ 264 h 282"/>
              <a:gd name="T38" fmla="*/ 1980 w 1980"/>
              <a:gd name="T39" fmla="*/ 270 h 282"/>
              <a:gd name="T40" fmla="*/ 0 w 1980"/>
              <a:gd name="T41" fmla="*/ 282 h 282"/>
              <a:gd name="T42" fmla="*/ 48 w 1980"/>
              <a:gd name="T43" fmla="*/ 246 h 28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80"/>
              <a:gd name="T67" fmla="*/ 0 h 282"/>
              <a:gd name="T68" fmla="*/ 1980 w 1980"/>
              <a:gd name="T69" fmla="*/ 282 h 28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80" h="282">
                <a:moveTo>
                  <a:pt x="48" y="246"/>
                </a:moveTo>
                <a:cubicBezTo>
                  <a:pt x="80" y="243"/>
                  <a:pt x="86" y="226"/>
                  <a:pt x="114" y="210"/>
                </a:cubicBezTo>
                <a:cubicBezTo>
                  <a:pt x="158" y="184"/>
                  <a:pt x="160" y="178"/>
                  <a:pt x="204" y="156"/>
                </a:cubicBezTo>
                <a:cubicBezTo>
                  <a:pt x="217" y="149"/>
                  <a:pt x="262" y="125"/>
                  <a:pt x="276" y="120"/>
                </a:cubicBezTo>
                <a:cubicBezTo>
                  <a:pt x="331" y="98"/>
                  <a:pt x="381" y="73"/>
                  <a:pt x="438" y="54"/>
                </a:cubicBezTo>
                <a:cubicBezTo>
                  <a:pt x="491" y="36"/>
                  <a:pt x="550" y="51"/>
                  <a:pt x="606" y="48"/>
                </a:cubicBezTo>
                <a:cubicBezTo>
                  <a:pt x="636" y="47"/>
                  <a:pt x="666" y="44"/>
                  <a:pt x="696" y="42"/>
                </a:cubicBezTo>
                <a:cubicBezTo>
                  <a:pt x="745" y="34"/>
                  <a:pt x="791" y="23"/>
                  <a:pt x="840" y="18"/>
                </a:cubicBezTo>
                <a:cubicBezTo>
                  <a:pt x="891" y="1"/>
                  <a:pt x="863" y="8"/>
                  <a:pt x="924" y="0"/>
                </a:cubicBezTo>
                <a:cubicBezTo>
                  <a:pt x="1044" y="2"/>
                  <a:pt x="1164" y="2"/>
                  <a:pt x="1284" y="6"/>
                </a:cubicBezTo>
                <a:cubicBezTo>
                  <a:pt x="1347" y="8"/>
                  <a:pt x="1418" y="26"/>
                  <a:pt x="1482" y="30"/>
                </a:cubicBezTo>
                <a:cubicBezTo>
                  <a:pt x="1501" y="36"/>
                  <a:pt x="1524" y="39"/>
                  <a:pt x="1542" y="48"/>
                </a:cubicBezTo>
                <a:cubicBezTo>
                  <a:pt x="1589" y="71"/>
                  <a:pt x="1533" y="51"/>
                  <a:pt x="1578" y="66"/>
                </a:cubicBezTo>
                <a:cubicBezTo>
                  <a:pt x="1614" y="102"/>
                  <a:pt x="1691" y="107"/>
                  <a:pt x="1740" y="114"/>
                </a:cubicBezTo>
                <a:cubicBezTo>
                  <a:pt x="1760" y="121"/>
                  <a:pt x="1774" y="131"/>
                  <a:pt x="1794" y="138"/>
                </a:cubicBezTo>
                <a:cubicBezTo>
                  <a:pt x="1796" y="144"/>
                  <a:pt x="1796" y="152"/>
                  <a:pt x="1800" y="156"/>
                </a:cubicBezTo>
                <a:cubicBezTo>
                  <a:pt x="1810" y="166"/>
                  <a:pt x="1836" y="180"/>
                  <a:pt x="1836" y="180"/>
                </a:cubicBezTo>
                <a:cubicBezTo>
                  <a:pt x="1859" y="214"/>
                  <a:pt x="1905" y="222"/>
                  <a:pt x="1938" y="246"/>
                </a:cubicBezTo>
                <a:cubicBezTo>
                  <a:pt x="1946" y="252"/>
                  <a:pt x="1953" y="259"/>
                  <a:pt x="1962" y="264"/>
                </a:cubicBezTo>
                <a:cubicBezTo>
                  <a:pt x="1967" y="267"/>
                  <a:pt x="1980" y="270"/>
                  <a:pt x="1980" y="270"/>
                </a:cubicBezTo>
                <a:lnTo>
                  <a:pt x="0" y="282"/>
                </a:lnTo>
                <a:lnTo>
                  <a:pt x="48" y="246"/>
                </a:lnTo>
                <a:close/>
              </a:path>
            </a:pathLst>
          </a:custGeom>
          <a:solidFill>
            <a:srgbClr val="FFCC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7" name="Freeform 8"/>
          <p:cNvSpPr>
            <a:spLocks/>
          </p:cNvSpPr>
          <p:nvPr/>
        </p:nvSpPr>
        <p:spPr bwMode="auto">
          <a:xfrm>
            <a:off x="3921125" y="5143500"/>
            <a:ext cx="2479675" cy="1066800"/>
          </a:xfrm>
          <a:custGeom>
            <a:avLst/>
            <a:gdLst>
              <a:gd name="T0" fmla="*/ 0 w 2170"/>
              <a:gd name="T1" fmla="*/ 733 h 733"/>
              <a:gd name="T2" fmla="*/ 2170 w 2170"/>
              <a:gd name="T3" fmla="*/ 733 h 733"/>
              <a:gd name="T4" fmla="*/ 2170 w 2170"/>
              <a:gd name="T5" fmla="*/ 75 h 733"/>
              <a:gd name="T6" fmla="*/ 2084 w 2170"/>
              <a:gd name="T7" fmla="*/ 64 h 733"/>
              <a:gd name="T8" fmla="*/ 2025 w 2170"/>
              <a:gd name="T9" fmla="*/ 55 h 733"/>
              <a:gd name="T10" fmla="*/ 1916 w 2170"/>
              <a:gd name="T11" fmla="*/ 43 h 733"/>
              <a:gd name="T12" fmla="*/ 1735 w 2170"/>
              <a:gd name="T13" fmla="*/ 26 h 733"/>
              <a:gd name="T14" fmla="*/ 1641 w 2170"/>
              <a:gd name="T15" fmla="*/ 20 h 733"/>
              <a:gd name="T16" fmla="*/ 1508 w 2170"/>
              <a:gd name="T17" fmla="*/ 12 h 733"/>
              <a:gd name="T18" fmla="*/ 1369 w 2170"/>
              <a:gd name="T19" fmla="*/ 6 h 733"/>
              <a:gd name="T20" fmla="*/ 1265 w 2170"/>
              <a:gd name="T21" fmla="*/ 6 h 733"/>
              <a:gd name="T22" fmla="*/ 1159 w 2170"/>
              <a:gd name="T23" fmla="*/ 3 h 733"/>
              <a:gd name="T24" fmla="*/ 1067 w 2170"/>
              <a:gd name="T25" fmla="*/ 0 h 733"/>
              <a:gd name="T26" fmla="*/ 1005 w 2170"/>
              <a:gd name="T27" fmla="*/ 3 h 733"/>
              <a:gd name="T28" fmla="*/ 863 w 2170"/>
              <a:gd name="T29" fmla="*/ 6 h 733"/>
              <a:gd name="T30" fmla="*/ 724 w 2170"/>
              <a:gd name="T31" fmla="*/ 9 h 733"/>
              <a:gd name="T32" fmla="*/ 650 w 2170"/>
              <a:gd name="T33" fmla="*/ 12 h 733"/>
              <a:gd name="T34" fmla="*/ 553 w 2170"/>
              <a:gd name="T35" fmla="*/ 17 h 733"/>
              <a:gd name="T36" fmla="*/ 473 w 2170"/>
              <a:gd name="T37" fmla="*/ 26 h 733"/>
              <a:gd name="T38" fmla="*/ 358 w 2170"/>
              <a:gd name="T39" fmla="*/ 35 h 733"/>
              <a:gd name="T40" fmla="*/ 242 w 2170"/>
              <a:gd name="T41" fmla="*/ 43 h 733"/>
              <a:gd name="T42" fmla="*/ 166 w 2170"/>
              <a:gd name="T43" fmla="*/ 52 h 733"/>
              <a:gd name="T44" fmla="*/ 106 w 2170"/>
              <a:gd name="T45" fmla="*/ 58 h 733"/>
              <a:gd name="T46" fmla="*/ 56 w 2170"/>
              <a:gd name="T47" fmla="*/ 69 h 733"/>
              <a:gd name="T48" fmla="*/ 0 w 2170"/>
              <a:gd name="T49" fmla="*/ 78 h 733"/>
              <a:gd name="T50" fmla="*/ 0 w 2170"/>
              <a:gd name="T51" fmla="*/ 733 h 73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70"/>
              <a:gd name="T79" fmla="*/ 0 h 733"/>
              <a:gd name="T80" fmla="*/ 2170 w 2170"/>
              <a:gd name="T81" fmla="*/ 733 h 73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70" h="733">
                <a:moveTo>
                  <a:pt x="0" y="733"/>
                </a:moveTo>
                <a:lnTo>
                  <a:pt x="2170" y="733"/>
                </a:lnTo>
                <a:lnTo>
                  <a:pt x="2170" y="75"/>
                </a:lnTo>
                <a:lnTo>
                  <a:pt x="2084" y="64"/>
                </a:lnTo>
                <a:lnTo>
                  <a:pt x="2025" y="55"/>
                </a:lnTo>
                <a:lnTo>
                  <a:pt x="1916" y="43"/>
                </a:lnTo>
                <a:lnTo>
                  <a:pt x="1735" y="26"/>
                </a:lnTo>
                <a:lnTo>
                  <a:pt x="1641" y="20"/>
                </a:lnTo>
                <a:lnTo>
                  <a:pt x="1508" y="12"/>
                </a:lnTo>
                <a:lnTo>
                  <a:pt x="1369" y="6"/>
                </a:lnTo>
                <a:lnTo>
                  <a:pt x="1265" y="6"/>
                </a:lnTo>
                <a:lnTo>
                  <a:pt x="1159" y="3"/>
                </a:lnTo>
                <a:lnTo>
                  <a:pt x="1067" y="0"/>
                </a:lnTo>
                <a:lnTo>
                  <a:pt x="1005" y="3"/>
                </a:lnTo>
                <a:lnTo>
                  <a:pt x="863" y="6"/>
                </a:lnTo>
                <a:lnTo>
                  <a:pt x="724" y="9"/>
                </a:lnTo>
                <a:lnTo>
                  <a:pt x="650" y="12"/>
                </a:lnTo>
                <a:lnTo>
                  <a:pt x="553" y="17"/>
                </a:lnTo>
                <a:lnTo>
                  <a:pt x="473" y="26"/>
                </a:lnTo>
                <a:lnTo>
                  <a:pt x="358" y="35"/>
                </a:lnTo>
                <a:lnTo>
                  <a:pt x="242" y="43"/>
                </a:lnTo>
                <a:lnTo>
                  <a:pt x="166" y="52"/>
                </a:lnTo>
                <a:lnTo>
                  <a:pt x="106" y="58"/>
                </a:lnTo>
                <a:lnTo>
                  <a:pt x="56" y="69"/>
                </a:lnTo>
                <a:lnTo>
                  <a:pt x="0" y="78"/>
                </a:lnTo>
                <a:lnTo>
                  <a:pt x="0" y="733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8" name="Freeform 9"/>
          <p:cNvSpPr>
            <a:spLocks/>
          </p:cNvSpPr>
          <p:nvPr/>
        </p:nvSpPr>
        <p:spPr bwMode="auto">
          <a:xfrm>
            <a:off x="3921125" y="5354638"/>
            <a:ext cx="2479675" cy="855662"/>
          </a:xfrm>
          <a:custGeom>
            <a:avLst/>
            <a:gdLst>
              <a:gd name="T0" fmla="*/ 0 w 2170"/>
              <a:gd name="T1" fmla="*/ 577 h 577"/>
              <a:gd name="T2" fmla="*/ 2170 w 2170"/>
              <a:gd name="T3" fmla="*/ 577 h 577"/>
              <a:gd name="T4" fmla="*/ 2170 w 2170"/>
              <a:gd name="T5" fmla="*/ 75 h 577"/>
              <a:gd name="T6" fmla="*/ 2084 w 2170"/>
              <a:gd name="T7" fmla="*/ 64 h 577"/>
              <a:gd name="T8" fmla="*/ 2025 w 2170"/>
              <a:gd name="T9" fmla="*/ 55 h 577"/>
              <a:gd name="T10" fmla="*/ 1916 w 2170"/>
              <a:gd name="T11" fmla="*/ 43 h 577"/>
              <a:gd name="T12" fmla="*/ 1735 w 2170"/>
              <a:gd name="T13" fmla="*/ 26 h 577"/>
              <a:gd name="T14" fmla="*/ 1641 w 2170"/>
              <a:gd name="T15" fmla="*/ 20 h 577"/>
              <a:gd name="T16" fmla="*/ 1508 w 2170"/>
              <a:gd name="T17" fmla="*/ 12 h 577"/>
              <a:gd name="T18" fmla="*/ 1369 w 2170"/>
              <a:gd name="T19" fmla="*/ 6 h 577"/>
              <a:gd name="T20" fmla="*/ 1265 w 2170"/>
              <a:gd name="T21" fmla="*/ 6 h 577"/>
              <a:gd name="T22" fmla="*/ 1159 w 2170"/>
              <a:gd name="T23" fmla="*/ 3 h 577"/>
              <a:gd name="T24" fmla="*/ 1067 w 2170"/>
              <a:gd name="T25" fmla="*/ 0 h 577"/>
              <a:gd name="T26" fmla="*/ 1005 w 2170"/>
              <a:gd name="T27" fmla="*/ 3 h 577"/>
              <a:gd name="T28" fmla="*/ 863 w 2170"/>
              <a:gd name="T29" fmla="*/ 6 h 577"/>
              <a:gd name="T30" fmla="*/ 724 w 2170"/>
              <a:gd name="T31" fmla="*/ 9 h 577"/>
              <a:gd name="T32" fmla="*/ 650 w 2170"/>
              <a:gd name="T33" fmla="*/ 12 h 577"/>
              <a:gd name="T34" fmla="*/ 553 w 2170"/>
              <a:gd name="T35" fmla="*/ 17 h 577"/>
              <a:gd name="T36" fmla="*/ 473 w 2170"/>
              <a:gd name="T37" fmla="*/ 26 h 577"/>
              <a:gd name="T38" fmla="*/ 358 w 2170"/>
              <a:gd name="T39" fmla="*/ 35 h 577"/>
              <a:gd name="T40" fmla="*/ 242 w 2170"/>
              <a:gd name="T41" fmla="*/ 43 h 577"/>
              <a:gd name="T42" fmla="*/ 166 w 2170"/>
              <a:gd name="T43" fmla="*/ 52 h 577"/>
              <a:gd name="T44" fmla="*/ 106 w 2170"/>
              <a:gd name="T45" fmla="*/ 58 h 577"/>
              <a:gd name="T46" fmla="*/ 60 w 2170"/>
              <a:gd name="T47" fmla="*/ 64 h 577"/>
              <a:gd name="T48" fmla="*/ 0 w 2170"/>
              <a:gd name="T49" fmla="*/ 78 h 577"/>
              <a:gd name="T50" fmla="*/ 0 w 2170"/>
              <a:gd name="T51" fmla="*/ 577 h 57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70"/>
              <a:gd name="T79" fmla="*/ 0 h 577"/>
              <a:gd name="T80" fmla="*/ 2170 w 2170"/>
              <a:gd name="T81" fmla="*/ 577 h 57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70" h="577">
                <a:moveTo>
                  <a:pt x="0" y="577"/>
                </a:moveTo>
                <a:lnTo>
                  <a:pt x="2170" y="577"/>
                </a:lnTo>
                <a:lnTo>
                  <a:pt x="2170" y="75"/>
                </a:lnTo>
                <a:lnTo>
                  <a:pt x="2084" y="64"/>
                </a:lnTo>
                <a:lnTo>
                  <a:pt x="2025" y="55"/>
                </a:lnTo>
                <a:lnTo>
                  <a:pt x="1916" y="43"/>
                </a:lnTo>
                <a:lnTo>
                  <a:pt x="1735" y="26"/>
                </a:lnTo>
                <a:lnTo>
                  <a:pt x="1641" y="20"/>
                </a:lnTo>
                <a:lnTo>
                  <a:pt x="1508" y="12"/>
                </a:lnTo>
                <a:lnTo>
                  <a:pt x="1369" y="6"/>
                </a:lnTo>
                <a:lnTo>
                  <a:pt x="1265" y="6"/>
                </a:lnTo>
                <a:lnTo>
                  <a:pt x="1159" y="3"/>
                </a:lnTo>
                <a:lnTo>
                  <a:pt x="1067" y="0"/>
                </a:lnTo>
                <a:lnTo>
                  <a:pt x="1005" y="3"/>
                </a:lnTo>
                <a:lnTo>
                  <a:pt x="863" y="6"/>
                </a:lnTo>
                <a:lnTo>
                  <a:pt x="724" y="9"/>
                </a:lnTo>
                <a:lnTo>
                  <a:pt x="650" y="12"/>
                </a:lnTo>
                <a:lnTo>
                  <a:pt x="553" y="17"/>
                </a:lnTo>
                <a:lnTo>
                  <a:pt x="473" y="26"/>
                </a:lnTo>
                <a:lnTo>
                  <a:pt x="358" y="35"/>
                </a:lnTo>
                <a:lnTo>
                  <a:pt x="242" y="43"/>
                </a:lnTo>
                <a:lnTo>
                  <a:pt x="166" y="52"/>
                </a:lnTo>
                <a:lnTo>
                  <a:pt x="106" y="58"/>
                </a:lnTo>
                <a:lnTo>
                  <a:pt x="60" y="64"/>
                </a:lnTo>
                <a:lnTo>
                  <a:pt x="0" y="78"/>
                </a:lnTo>
                <a:lnTo>
                  <a:pt x="0" y="577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59" name="Rectangle 10"/>
          <p:cNvSpPr>
            <a:spLocks noChangeArrowheads="1"/>
          </p:cNvSpPr>
          <p:nvPr/>
        </p:nvSpPr>
        <p:spPr bwMode="auto">
          <a:xfrm>
            <a:off x="5016500" y="4551363"/>
            <a:ext cx="273050" cy="866775"/>
          </a:xfrm>
          <a:prstGeom prst="rect">
            <a:avLst/>
          </a:prstGeom>
          <a:solidFill>
            <a:srgbClr val="B2B2B2"/>
          </a:solidFill>
          <a:ln w="317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0" name="Freeform 11"/>
          <p:cNvSpPr>
            <a:spLocks/>
          </p:cNvSpPr>
          <p:nvPr/>
        </p:nvSpPr>
        <p:spPr bwMode="auto">
          <a:xfrm>
            <a:off x="3921125" y="5437188"/>
            <a:ext cx="2479675" cy="773112"/>
          </a:xfrm>
          <a:custGeom>
            <a:avLst/>
            <a:gdLst>
              <a:gd name="T0" fmla="*/ 0 w 2170"/>
              <a:gd name="T1" fmla="*/ 464 h 464"/>
              <a:gd name="T2" fmla="*/ 2170 w 2170"/>
              <a:gd name="T3" fmla="*/ 464 h 464"/>
              <a:gd name="T4" fmla="*/ 2170 w 2170"/>
              <a:gd name="T5" fmla="*/ 75 h 464"/>
              <a:gd name="T6" fmla="*/ 2084 w 2170"/>
              <a:gd name="T7" fmla="*/ 64 h 464"/>
              <a:gd name="T8" fmla="*/ 2025 w 2170"/>
              <a:gd name="T9" fmla="*/ 55 h 464"/>
              <a:gd name="T10" fmla="*/ 1916 w 2170"/>
              <a:gd name="T11" fmla="*/ 44 h 464"/>
              <a:gd name="T12" fmla="*/ 1735 w 2170"/>
              <a:gd name="T13" fmla="*/ 26 h 464"/>
              <a:gd name="T14" fmla="*/ 1641 w 2170"/>
              <a:gd name="T15" fmla="*/ 20 h 464"/>
              <a:gd name="T16" fmla="*/ 1508 w 2170"/>
              <a:gd name="T17" fmla="*/ 12 h 464"/>
              <a:gd name="T18" fmla="*/ 1369 w 2170"/>
              <a:gd name="T19" fmla="*/ 6 h 464"/>
              <a:gd name="T20" fmla="*/ 1265 w 2170"/>
              <a:gd name="T21" fmla="*/ 6 h 464"/>
              <a:gd name="T22" fmla="*/ 1159 w 2170"/>
              <a:gd name="T23" fmla="*/ 3 h 464"/>
              <a:gd name="T24" fmla="*/ 1067 w 2170"/>
              <a:gd name="T25" fmla="*/ 0 h 464"/>
              <a:gd name="T26" fmla="*/ 1005 w 2170"/>
              <a:gd name="T27" fmla="*/ 3 h 464"/>
              <a:gd name="T28" fmla="*/ 863 w 2170"/>
              <a:gd name="T29" fmla="*/ 6 h 464"/>
              <a:gd name="T30" fmla="*/ 724 w 2170"/>
              <a:gd name="T31" fmla="*/ 9 h 464"/>
              <a:gd name="T32" fmla="*/ 650 w 2170"/>
              <a:gd name="T33" fmla="*/ 12 h 464"/>
              <a:gd name="T34" fmla="*/ 553 w 2170"/>
              <a:gd name="T35" fmla="*/ 17 h 464"/>
              <a:gd name="T36" fmla="*/ 473 w 2170"/>
              <a:gd name="T37" fmla="*/ 26 h 464"/>
              <a:gd name="T38" fmla="*/ 358 w 2170"/>
              <a:gd name="T39" fmla="*/ 35 h 464"/>
              <a:gd name="T40" fmla="*/ 242 w 2170"/>
              <a:gd name="T41" fmla="*/ 44 h 464"/>
              <a:gd name="T42" fmla="*/ 166 w 2170"/>
              <a:gd name="T43" fmla="*/ 52 h 464"/>
              <a:gd name="T44" fmla="*/ 106 w 2170"/>
              <a:gd name="T45" fmla="*/ 58 h 464"/>
              <a:gd name="T46" fmla="*/ 64 w 2170"/>
              <a:gd name="T47" fmla="*/ 67 h 464"/>
              <a:gd name="T48" fmla="*/ 0 w 2170"/>
              <a:gd name="T49" fmla="*/ 78 h 464"/>
              <a:gd name="T50" fmla="*/ 0 w 2170"/>
              <a:gd name="T51" fmla="*/ 464 h 46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170"/>
              <a:gd name="T79" fmla="*/ 0 h 464"/>
              <a:gd name="T80" fmla="*/ 2170 w 2170"/>
              <a:gd name="T81" fmla="*/ 464 h 46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170" h="464">
                <a:moveTo>
                  <a:pt x="0" y="464"/>
                </a:moveTo>
                <a:lnTo>
                  <a:pt x="2170" y="464"/>
                </a:lnTo>
                <a:lnTo>
                  <a:pt x="2170" y="75"/>
                </a:lnTo>
                <a:lnTo>
                  <a:pt x="2084" y="64"/>
                </a:lnTo>
                <a:lnTo>
                  <a:pt x="2025" y="55"/>
                </a:lnTo>
                <a:lnTo>
                  <a:pt x="1916" y="44"/>
                </a:lnTo>
                <a:lnTo>
                  <a:pt x="1735" y="26"/>
                </a:lnTo>
                <a:lnTo>
                  <a:pt x="1641" y="20"/>
                </a:lnTo>
                <a:lnTo>
                  <a:pt x="1508" y="12"/>
                </a:lnTo>
                <a:lnTo>
                  <a:pt x="1369" y="6"/>
                </a:lnTo>
                <a:lnTo>
                  <a:pt x="1265" y="6"/>
                </a:lnTo>
                <a:lnTo>
                  <a:pt x="1159" y="3"/>
                </a:lnTo>
                <a:lnTo>
                  <a:pt x="1067" y="0"/>
                </a:lnTo>
                <a:lnTo>
                  <a:pt x="1005" y="3"/>
                </a:lnTo>
                <a:lnTo>
                  <a:pt x="863" y="6"/>
                </a:lnTo>
                <a:lnTo>
                  <a:pt x="724" y="9"/>
                </a:lnTo>
                <a:lnTo>
                  <a:pt x="650" y="12"/>
                </a:lnTo>
                <a:lnTo>
                  <a:pt x="553" y="17"/>
                </a:lnTo>
                <a:lnTo>
                  <a:pt x="473" y="26"/>
                </a:lnTo>
                <a:lnTo>
                  <a:pt x="358" y="35"/>
                </a:lnTo>
                <a:lnTo>
                  <a:pt x="242" y="44"/>
                </a:lnTo>
                <a:lnTo>
                  <a:pt x="166" y="52"/>
                </a:lnTo>
                <a:lnTo>
                  <a:pt x="106" y="58"/>
                </a:lnTo>
                <a:lnTo>
                  <a:pt x="64" y="67"/>
                </a:lnTo>
                <a:lnTo>
                  <a:pt x="0" y="78"/>
                </a:lnTo>
                <a:lnTo>
                  <a:pt x="0" y="464"/>
                </a:lnTo>
                <a:close/>
              </a:path>
            </a:pathLst>
          </a:cu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1" name="Freeform 12"/>
          <p:cNvSpPr>
            <a:spLocks/>
          </p:cNvSpPr>
          <p:nvPr/>
        </p:nvSpPr>
        <p:spPr bwMode="auto">
          <a:xfrm>
            <a:off x="4264025" y="5668963"/>
            <a:ext cx="280988" cy="407987"/>
          </a:xfrm>
          <a:custGeom>
            <a:avLst/>
            <a:gdLst>
              <a:gd name="T0" fmla="*/ 0 w 246"/>
              <a:gd name="T1" fmla="*/ 0 h 384"/>
              <a:gd name="T2" fmla="*/ 192 w 246"/>
              <a:gd name="T3" fmla="*/ 186 h 384"/>
              <a:gd name="T4" fmla="*/ 222 w 246"/>
              <a:gd name="T5" fmla="*/ 384 h 384"/>
              <a:gd name="T6" fmla="*/ 0 60000 65536"/>
              <a:gd name="T7" fmla="*/ 0 60000 65536"/>
              <a:gd name="T8" fmla="*/ 0 60000 65536"/>
              <a:gd name="T9" fmla="*/ 0 w 246"/>
              <a:gd name="T10" fmla="*/ 0 h 384"/>
              <a:gd name="T11" fmla="*/ 246 w 246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6" h="384">
                <a:moveTo>
                  <a:pt x="0" y="0"/>
                </a:moveTo>
                <a:cubicBezTo>
                  <a:pt x="75" y="61"/>
                  <a:pt x="155" y="122"/>
                  <a:pt x="192" y="186"/>
                </a:cubicBezTo>
                <a:cubicBezTo>
                  <a:pt x="229" y="250"/>
                  <a:pt x="246" y="294"/>
                  <a:pt x="222" y="3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2" name="Freeform 13"/>
          <p:cNvSpPr>
            <a:spLocks/>
          </p:cNvSpPr>
          <p:nvPr/>
        </p:nvSpPr>
        <p:spPr bwMode="auto">
          <a:xfrm>
            <a:off x="4156075" y="5942013"/>
            <a:ext cx="127000" cy="211137"/>
          </a:xfrm>
          <a:custGeom>
            <a:avLst/>
            <a:gdLst>
              <a:gd name="T0" fmla="*/ 113 w 113"/>
              <a:gd name="T1" fmla="*/ 0 h 198"/>
              <a:gd name="T2" fmla="*/ 17 w 113"/>
              <a:gd name="T3" fmla="*/ 78 h 198"/>
              <a:gd name="T4" fmla="*/ 11 w 113"/>
              <a:gd name="T5" fmla="*/ 198 h 198"/>
              <a:gd name="T6" fmla="*/ 0 60000 65536"/>
              <a:gd name="T7" fmla="*/ 0 60000 65536"/>
              <a:gd name="T8" fmla="*/ 0 60000 65536"/>
              <a:gd name="T9" fmla="*/ 0 w 113"/>
              <a:gd name="T10" fmla="*/ 0 h 198"/>
              <a:gd name="T11" fmla="*/ 113 w 113"/>
              <a:gd name="T12" fmla="*/ 198 h 1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" h="198">
                <a:moveTo>
                  <a:pt x="113" y="0"/>
                </a:moveTo>
                <a:cubicBezTo>
                  <a:pt x="73" y="22"/>
                  <a:pt x="34" y="45"/>
                  <a:pt x="17" y="78"/>
                </a:cubicBezTo>
                <a:cubicBezTo>
                  <a:pt x="0" y="111"/>
                  <a:pt x="3" y="180"/>
                  <a:pt x="11" y="19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3" name="Freeform 14"/>
          <p:cNvSpPr>
            <a:spLocks/>
          </p:cNvSpPr>
          <p:nvPr/>
        </p:nvSpPr>
        <p:spPr bwMode="auto">
          <a:xfrm>
            <a:off x="5819775" y="5662613"/>
            <a:ext cx="280988" cy="407987"/>
          </a:xfrm>
          <a:custGeom>
            <a:avLst/>
            <a:gdLst>
              <a:gd name="T0" fmla="*/ 0 w 246"/>
              <a:gd name="T1" fmla="*/ 0 h 384"/>
              <a:gd name="T2" fmla="*/ 192 w 246"/>
              <a:gd name="T3" fmla="*/ 186 h 384"/>
              <a:gd name="T4" fmla="*/ 222 w 246"/>
              <a:gd name="T5" fmla="*/ 384 h 384"/>
              <a:gd name="T6" fmla="*/ 0 60000 65536"/>
              <a:gd name="T7" fmla="*/ 0 60000 65536"/>
              <a:gd name="T8" fmla="*/ 0 60000 65536"/>
              <a:gd name="T9" fmla="*/ 0 w 246"/>
              <a:gd name="T10" fmla="*/ 0 h 384"/>
              <a:gd name="T11" fmla="*/ 246 w 246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6" h="384">
                <a:moveTo>
                  <a:pt x="0" y="0"/>
                </a:moveTo>
                <a:cubicBezTo>
                  <a:pt x="75" y="61"/>
                  <a:pt x="155" y="122"/>
                  <a:pt x="192" y="186"/>
                </a:cubicBezTo>
                <a:cubicBezTo>
                  <a:pt x="229" y="250"/>
                  <a:pt x="246" y="294"/>
                  <a:pt x="222" y="3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4" name="Freeform 15"/>
          <p:cNvSpPr>
            <a:spLocks/>
          </p:cNvSpPr>
          <p:nvPr/>
        </p:nvSpPr>
        <p:spPr bwMode="auto">
          <a:xfrm>
            <a:off x="5711825" y="5935663"/>
            <a:ext cx="128588" cy="211137"/>
          </a:xfrm>
          <a:custGeom>
            <a:avLst/>
            <a:gdLst>
              <a:gd name="T0" fmla="*/ 113 w 113"/>
              <a:gd name="T1" fmla="*/ 0 h 198"/>
              <a:gd name="T2" fmla="*/ 17 w 113"/>
              <a:gd name="T3" fmla="*/ 78 h 198"/>
              <a:gd name="T4" fmla="*/ 11 w 113"/>
              <a:gd name="T5" fmla="*/ 198 h 198"/>
              <a:gd name="T6" fmla="*/ 0 60000 65536"/>
              <a:gd name="T7" fmla="*/ 0 60000 65536"/>
              <a:gd name="T8" fmla="*/ 0 60000 65536"/>
              <a:gd name="T9" fmla="*/ 0 w 113"/>
              <a:gd name="T10" fmla="*/ 0 h 198"/>
              <a:gd name="T11" fmla="*/ 113 w 113"/>
              <a:gd name="T12" fmla="*/ 198 h 1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3" h="198">
                <a:moveTo>
                  <a:pt x="113" y="0"/>
                </a:moveTo>
                <a:cubicBezTo>
                  <a:pt x="73" y="22"/>
                  <a:pt x="34" y="45"/>
                  <a:pt x="17" y="78"/>
                </a:cubicBezTo>
                <a:cubicBezTo>
                  <a:pt x="0" y="111"/>
                  <a:pt x="3" y="180"/>
                  <a:pt x="11" y="19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5" name="Freeform 16"/>
          <p:cNvSpPr>
            <a:spLocks/>
          </p:cNvSpPr>
          <p:nvPr/>
        </p:nvSpPr>
        <p:spPr bwMode="auto">
          <a:xfrm flipH="1">
            <a:off x="5195888" y="5764213"/>
            <a:ext cx="282575" cy="407987"/>
          </a:xfrm>
          <a:custGeom>
            <a:avLst/>
            <a:gdLst>
              <a:gd name="T0" fmla="*/ 0 w 246"/>
              <a:gd name="T1" fmla="*/ 0 h 384"/>
              <a:gd name="T2" fmla="*/ 192 w 246"/>
              <a:gd name="T3" fmla="*/ 186 h 384"/>
              <a:gd name="T4" fmla="*/ 222 w 246"/>
              <a:gd name="T5" fmla="*/ 384 h 384"/>
              <a:gd name="T6" fmla="*/ 0 60000 65536"/>
              <a:gd name="T7" fmla="*/ 0 60000 65536"/>
              <a:gd name="T8" fmla="*/ 0 60000 65536"/>
              <a:gd name="T9" fmla="*/ 0 w 246"/>
              <a:gd name="T10" fmla="*/ 0 h 384"/>
              <a:gd name="T11" fmla="*/ 246 w 246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6" h="384">
                <a:moveTo>
                  <a:pt x="0" y="0"/>
                </a:moveTo>
                <a:cubicBezTo>
                  <a:pt x="75" y="61"/>
                  <a:pt x="155" y="122"/>
                  <a:pt x="192" y="186"/>
                </a:cubicBezTo>
                <a:cubicBezTo>
                  <a:pt x="229" y="250"/>
                  <a:pt x="246" y="294"/>
                  <a:pt x="222" y="38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66" name="Text Box 17"/>
          <p:cNvSpPr txBox="1">
            <a:spLocks noChangeArrowheads="1"/>
          </p:cNvSpPr>
          <p:nvPr/>
        </p:nvSpPr>
        <p:spPr bwMode="auto">
          <a:xfrm>
            <a:off x="4271963" y="5505450"/>
            <a:ext cx="7080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sz="1400"/>
              <a:t>Cortex</a:t>
            </a:r>
          </a:p>
        </p:txBody>
      </p:sp>
      <p:sp>
        <p:nvSpPr>
          <p:cNvPr id="53267" name="Text Box 18"/>
          <p:cNvSpPr txBox="1">
            <a:spLocks noChangeArrowheads="1"/>
          </p:cNvSpPr>
          <p:nvPr/>
        </p:nvSpPr>
        <p:spPr bwMode="auto">
          <a:xfrm>
            <a:off x="2619375" y="5476875"/>
            <a:ext cx="5699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GB" sz="1400"/>
              <a:t>Skull</a:t>
            </a:r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 flipH="1">
            <a:off x="5162550" y="4065588"/>
            <a:ext cx="1268413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 flipH="1">
            <a:off x="5387975" y="4638675"/>
            <a:ext cx="10826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70" name="Rectangle 22"/>
          <p:cNvSpPr>
            <a:spLocks noChangeArrowheads="1"/>
          </p:cNvSpPr>
          <p:nvPr/>
        </p:nvSpPr>
        <p:spPr bwMode="auto">
          <a:xfrm>
            <a:off x="5016500" y="5251450"/>
            <a:ext cx="273050" cy="185738"/>
          </a:xfrm>
          <a:prstGeom prst="rect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71" name="Rectangle 23"/>
          <p:cNvSpPr>
            <a:spLocks noChangeArrowheads="1"/>
          </p:cNvSpPr>
          <p:nvPr/>
        </p:nvSpPr>
        <p:spPr bwMode="auto">
          <a:xfrm>
            <a:off x="5289550" y="4551363"/>
            <a:ext cx="114300" cy="6000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72" name="Rectangle 24"/>
          <p:cNvSpPr>
            <a:spLocks noChangeArrowheads="1"/>
          </p:cNvSpPr>
          <p:nvPr/>
        </p:nvSpPr>
        <p:spPr bwMode="auto">
          <a:xfrm>
            <a:off x="4903788" y="4551363"/>
            <a:ext cx="112712" cy="6000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 flipH="1" flipV="1">
            <a:off x="5181600" y="5311775"/>
            <a:ext cx="1612900" cy="74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53274" name="Group 26"/>
          <p:cNvGrpSpPr>
            <a:grpSpLocks/>
          </p:cNvGrpSpPr>
          <p:nvPr/>
        </p:nvGrpSpPr>
        <p:grpSpPr bwMode="auto">
          <a:xfrm>
            <a:off x="4845050" y="4048125"/>
            <a:ext cx="615950" cy="1933575"/>
            <a:chOff x="3337" y="2550"/>
            <a:chExt cx="388" cy="1218"/>
          </a:xfrm>
        </p:grpSpPr>
        <p:sp>
          <p:nvSpPr>
            <p:cNvPr id="53285" name="Rectangle 27"/>
            <p:cNvSpPr>
              <a:spLocks noChangeArrowheads="1"/>
            </p:cNvSpPr>
            <p:nvPr/>
          </p:nvSpPr>
          <p:spPr bwMode="auto">
            <a:xfrm>
              <a:off x="3520" y="2773"/>
              <a:ext cx="22" cy="67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86" name="Line 28"/>
            <p:cNvSpPr>
              <a:spLocks noChangeShapeType="1"/>
            </p:cNvSpPr>
            <p:nvPr/>
          </p:nvSpPr>
          <p:spPr bwMode="auto">
            <a:xfrm>
              <a:off x="3531" y="2550"/>
              <a:ext cx="0" cy="12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287" name="Freeform 29"/>
            <p:cNvSpPr>
              <a:spLocks/>
            </p:cNvSpPr>
            <p:nvPr/>
          </p:nvSpPr>
          <p:spPr bwMode="auto">
            <a:xfrm flipH="1">
              <a:off x="3543" y="2773"/>
              <a:ext cx="182" cy="675"/>
            </a:xfrm>
            <a:custGeom>
              <a:avLst/>
              <a:gdLst>
                <a:gd name="T0" fmla="*/ 240 w 240"/>
                <a:gd name="T1" fmla="*/ 624 h 624"/>
                <a:gd name="T2" fmla="*/ 240 w 240"/>
                <a:gd name="T3" fmla="*/ 0 h 624"/>
                <a:gd name="T4" fmla="*/ 192 w 240"/>
                <a:gd name="T5" fmla="*/ 0 h 624"/>
                <a:gd name="T6" fmla="*/ 192 w 240"/>
                <a:gd name="T7" fmla="*/ 48 h 624"/>
                <a:gd name="T8" fmla="*/ 0 w 240"/>
                <a:gd name="T9" fmla="*/ 48 h 624"/>
                <a:gd name="T10" fmla="*/ 0 w 240"/>
                <a:gd name="T11" fmla="*/ 96 h 624"/>
                <a:gd name="T12" fmla="*/ 48 w 240"/>
                <a:gd name="T13" fmla="*/ 96 h 624"/>
                <a:gd name="T14" fmla="*/ 48 w 240"/>
                <a:gd name="T15" fmla="*/ 144 h 624"/>
                <a:gd name="T16" fmla="*/ 96 w 240"/>
                <a:gd name="T17" fmla="*/ 144 h 624"/>
                <a:gd name="T18" fmla="*/ 96 w 240"/>
                <a:gd name="T19" fmla="*/ 96 h 624"/>
                <a:gd name="T20" fmla="*/ 240 w 240"/>
                <a:gd name="T21" fmla="*/ 96 h 6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0"/>
                <a:gd name="T34" fmla="*/ 0 h 624"/>
                <a:gd name="T35" fmla="*/ 240 w 240"/>
                <a:gd name="T36" fmla="*/ 624 h 6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0" h="624">
                  <a:moveTo>
                    <a:pt x="240" y="624"/>
                  </a:moveTo>
                  <a:lnTo>
                    <a:pt x="240" y="0"/>
                  </a:lnTo>
                  <a:lnTo>
                    <a:pt x="192" y="0"/>
                  </a:lnTo>
                  <a:lnTo>
                    <a:pt x="192" y="48"/>
                  </a:lnTo>
                  <a:lnTo>
                    <a:pt x="0" y="48"/>
                  </a:lnTo>
                  <a:lnTo>
                    <a:pt x="0" y="96"/>
                  </a:lnTo>
                  <a:lnTo>
                    <a:pt x="48" y="96"/>
                  </a:lnTo>
                  <a:lnTo>
                    <a:pt x="48" y="144"/>
                  </a:lnTo>
                  <a:lnTo>
                    <a:pt x="96" y="144"/>
                  </a:lnTo>
                  <a:lnTo>
                    <a:pt x="96" y="96"/>
                  </a:lnTo>
                  <a:lnTo>
                    <a:pt x="240" y="96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288" name="Freeform 30"/>
            <p:cNvSpPr>
              <a:spLocks/>
            </p:cNvSpPr>
            <p:nvPr/>
          </p:nvSpPr>
          <p:spPr bwMode="auto">
            <a:xfrm>
              <a:off x="3337" y="2773"/>
              <a:ext cx="183" cy="675"/>
            </a:xfrm>
            <a:custGeom>
              <a:avLst/>
              <a:gdLst>
                <a:gd name="T0" fmla="*/ 240 w 240"/>
                <a:gd name="T1" fmla="*/ 624 h 624"/>
                <a:gd name="T2" fmla="*/ 240 w 240"/>
                <a:gd name="T3" fmla="*/ 0 h 624"/>
                <a:gd name="T4" fmla="*/ 192 w 240"/>
                <a:gd name="T5" fmla="*/ 0 h 624"/>
                <a:gd name="T6" fmla="*/ 192 w 240"/>
                <a:gd name="T7" fmla="*/ 48 h 624"/>
                <a:gd name="T8" fmla="*/ 0 w 240"/>
                <a:gd name="T9" fmla="*/ 48 h 624"/>
                <a:gd name="T10" fmla="*/ 0 w 240"/>
                <a:gd name="T11" fmla="*/ 96 h 624"/>
                <a:gd name="T12" fmla="*/ 48 w 240"/>
                <a:gd name="T13" fmla="*/ 96 h 624"/>
                <a:gd name="T14" fmla="*/ 48 w 240"/>
                <a:gd name="T15" fmla="*/ 144 h 624"/>
                <a:gd name="T16" fmla="*/ 96 w 240"/>
                <a:gd name="T17" fmla="*/ 144 h 624"/>
                <a:gd name="T18" fmla="*/ 96 w 240"/>
                <a:gd name="T19" fmla="*/ 96 h 624"/>
                <a:gd name="T20" fmla="*/ 240 w 240"/>
                <a:gd name="T21" fmla="*/ 96 h 6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0"/>
                <a:gd name="T34" fmla="*/ 0 h 624"/>
                <a:gd name="T35" fmla="*/ 240 w 240"/>
                <a:gd name="T36" fmla="*/ 624 h 6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0" h="624">
                  <a:moveTo>
                    <a:pt x="240" y="624"/>
                  </a:moveTo>
                  <a:lnTo>
                    <a:pt x="240" y="0"/>
                  </a:lnTo>
                  <a:lnTo>
                    <a:pt x="192" y="0"/>
                  </a:lnTo>
                  <a:lnTo>
                    <a:pt x="192" y="48"/>
                  </a:lnTo>
                  <a:lnTo>
                    <a:pt x="0" y="48"/>
                  </a:lnTo>
                  <a:lnTo>
                    <a:pt x="0" y="96"/>
                  </a:lnTo>
                  <a:lnTo>
                    <a:pt x="48" y="96"/>
                  </a:lnTo>
                  <a:lnTo>
                    <a:pt x="48" y="144"/>
                  </a:lnTo>
                  <a:lnTo>
                    <a:pt x="96" y="144"/>
                  </a:lnTo>
                  <a:lnTo>
                    <a:pt x="96" y="96"/>
                  </a:lnTo>
                  <a:lnTo>
                    <a:pt x="240" y="96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275" name="Line 31"/>
          <p:cNvSpPr>
            <a:spLocks noChangeShapeType="1"/>
          </p:cNvSpPr>
          <p:nvPr/>
        </p:nvSpPr>
        <p:spPr bwMode="auto">
          <a:xfrm>
            <a:off x="5016500" y="4633913"/>
            <a:ext cx="0" cy="728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76" name="Line 32"/>
          <p:cNvSpPr>
            <a:spLocks noChangeShapeType="1"/>
          </p:cNvSpPr>
          <p:nvPr/>
        </p:nvSpPr>
        <p:spPr bwMode="auto">
          <a:xfrm>
            <a:off x="5289550" y="4633913"/>
            <a:ext cx="0" cy="728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77" name="Line 33"/>
          <p:cNvSpPr>
            <a:spLocks noChangeShapeType="1"/>
          </p:cNvSpPr>
          <p:nvPr/>
        </p:nvSpPr>
        <p:spPr bwMode="auto">
          <a:xfrm>
            <a:off x="3100388" y="4843463"/>
            <a:ext cx="1217612" cy="298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78" name="Text Box 34"/>
          <p:cNvSpPr txBox="1">
            <a:spLocks noChangeArrowheads="1"/>
          </p:cNvSpPr>
          <p:nvPr/>
        </p:nvSpPr>
        <p:spPr bwMode="auto">
          <a:xfrm>
            <a:off x="6496050" y="4406900"/>
            <a:ext cx="1943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400"/>
              <a:t>(Steel or titanium) well</a:t>
            </a:r>
          </a:p>
        </p:txBody>
      </p:sp>
      <p:sp>
        <p:nvSpPr>
          <p:cNvPr id="53279" name="Text Box 35"/>
          <p:cNvSpPr txBox="1">
            <a:spLocks noChangeArrowheads="1"/>
          </p:cNvSpPr>
          <p:nvPr/>
        </p:nvSpPr>
        <p:spPr bwMode="auto">
          <a:xfrm>
            <a:off x="6450013" y="3860800"/>
            <a:ext cx="1863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400"/>
              <a:t>Metal/glass electrode</a:t>
            </a:r>
          </a:p>
        </p:txBody>
      </p:sp>
      <p:sp>
        <p:nvSpPr>
          <p:cNvPr id="53280" name="Text Box 36"/>
          <p:cNvSpPr txBox="1">
            <a:spLocks noChangeArrowheads="1"/>
          </p:cNvSpPr>
          <p:nvPr/>
        </p:nvSpPr>
        <p:spPr bwMode="auto">
          <a:xfrm>
            <a:off x="6856413" y="5235575"/>
            <a:ext cx="1587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400"/>
              <a:t>(Steel) guide tube</a:t>
            </a:r>
          </a:p>
        </p:txBody>
      </p:sp>
      <p:sp>
        <p:nvSpPr>
          <p:cNvPr id="53281" name="Text Box 38"/>
          <p:cNvSpPr txBox="1">
            <a:spLocks noChangeArrowheads="1"/>
          </p:cNvSpPr>
          <p:nvPr/>
        </p:nvSpPr>
        <p:spPr bwMode="auto">
          <a:xfrm>
            <a:off x="1809750" y="4643438"/>
            <a:ext cx="12509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400"/>
              <a:t>Dental acrylic</a:t>
            </a:r>
          </a:p>
        </p:txBody>
      </p:sp>
      <p:sp>
        <p:nvSpPr>
          <p:cNvPr id="53282" name="Rectangle 39"/>
          <p:cNvSpPr>
            <a:spLocks noChangeArrowheads="1"/>
          </p:cNvSpPr>
          <p:nvPr/>
        </p:nvSpPr>
        <p:spPr bwMode="auto">
          <a:xfrm>
            <a:off x="3922713" y="3910013"/>
            <a:ext cx="2476500" cy="23034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283" name="Line 40"/>
          <p:cNvSpPr>
            <a:spLocks noChangeShapeType="1"/>
          </p:cNvSpPr>
          <p:nvPr/>
        </p:nvSpPr>
        <p:spPr bwMode="auto">
          <a:xfrm flipV="1">
            <a:off x="3208338" y="5359400"/>
            <a:ext cx="1144587" cy="2905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sm" len="lg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3289" name="Text Box 41"/>
          <p:cNvSpPr txBox="1">
            <a:spLocks noChangeArrowheads="1"/>
          </p:cNvSpPr>
          <p:nvPr/>
        </p:nvSpPr>
        <p:spPr bwMode="auto">
          <a:xfrm>
            <a:off x="741363" y="6242050"/>
            <a:ext cx="6372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(Note that the only place with pain receptors here is the dura)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8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E33B33-D0ED-CF4C-B064-785B913BD42B}" type="slidenum">
              <a:rPr lang="en-GB" smtClean="0">
                <a:latin typeface="Arial" charset="0"/>
              </a:rPr>
              <a:pPr/>
              <a:t>21</a:t>
            </a:fld>
            <a:endParaRPr lang="en-GB" smtClean="0">
              <a:latin typeface="Arial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Reconstructing electrode positions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277813" y="2066925"/>
            <a:ext cx="4816475" cy="15525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After recording, chronically or acutely, electrode tracks must be reconstructed to verify positions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77813" y="3806825"/>
            <a:ext cx="4816475" cy="11874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Animal is killed (overdose of anaesthesia), its brain removed and ‘sectioned’ (~50</a:t>
            </a:r>
            <a:r>
              <a:rPr lang="en-US" sz="2400">
                <a:ea typeface="Arial" charset="0"/>
                <a:cs typeface="Arial" charset="0"/>
              </a:rPr>
              <a:t>µm slices)</a:t>
            </a: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77813" y="5181600"/>
            <a:ext cx="4816475" cy="11874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Accurate enough to </a:t>
            </a:r>
            <a:r>
              <a:rPr lang="en-US" sz="2400">
                <a:ea typeface="Arial" charset="0"/>
                <a:cs typeface="Arial" charset="0"/>
              </a:rPr>
              <a:t>tell us which area and maybe which layer (but not which cell)</a:t>
            </a:r>
          </a:p>
        </p:txBody>
      </p: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5524500" y="2020888"/>
            <a:ext cx="3389313" cy="4406900"/>
            <a:chOff x="3519" y="1068"/>
            <a:chExt cx="2135" cy="2776"/>
          </a:xfrm>
        </p:grpSpPr>
        <p:sp>
          <p:nvSpPr>
            <p:cNvPr id="55304" name="AutoShape 8"/>
            <p:cNvSpPr>
              <a:spLocks noChangeAspect="1" noChangeArrowheads="1" noTextEdit="1"/>
            </p:cNvSpPr>
            <p:nvPr/>
          </p:nvSpPr>
          <p:spPr bwMode="auto">
            <a:xfrm>
              <a:off x="3519" y="1068"/>
              <a:ext cx="2135" cy="2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55305" name="Group 13"/>
            <p:cNvGrpSpPr>
              <a:grpSpLocks/>
            </p:cNvGrpSpPr>
            <p:nvPr/>
          </p:nvGrpSpPr>
          <p:grpSpPr bwMode="auto">
            <a:xfrm>
              <a:off x="3545" y="2453"/>
              <a:ext cx="1435" cy="1366"/>
              <a:chOff x="3545" y="2453"/>
              <a:chExt cx="1435" cy="1366"/>
            </a:xfrm>
          </p:grpSpPr>
          <p:pic>
            <p:nvPicPr>
              <p:cNvPr id="55321" name="Picture 1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548" y="2456"/>
                <a:ext cx="1428" cy="13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322" name="Rectangle 12"/>
              <p:cNvSpPr>
                <a:spLocks noChangeArrowheads="1"/>
              </p:cNvSpPr>
              <p:nvPr/>
            </p:nvSpPr>
            <p:spPr bwMode="auto">
              <a:xfrm>
                <a:off x="3545" y="2453"/>
                <a:ext cx="1435" cy="1366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5306" name="Group 18"/>
            <p:cNvGrpSpPr>
              <a:grpSpLocks/>
            </p:cNvGrpSpPr>
            <p:nvPr/>
          </p:nvGrpSpPr>
          <p:grpSpPr bwMode="auto">
            <a:xfrm>
              <a:off x="3545" y="1094"/>
              <a:ext cx="2084" cy="1366"/>
              <a:chOff x="3545" y="1094"/>
              <a:chExt cx="2084" cy="1366"/>
            </a:xfrm>
          </p:grpSpPr>
          <p:grpSp>
            <p:nvGrpSpPr>
              <p:cNvPr id="55317" name="Group 16"/>
              <p:cNvGrpSpPr>
                <a:grpSpLocks/>
              </p:cNvGrpSpPr>
              <p:nvPr/>
            </p:nvGrpSpPr>
            <p:grpSpPr bwMode="auto">
              <a:xfrm>
                <a:off x="3545" y="1094"/>
                <a:ext cx="2084" cy="1366"/>
                <a:chOff x="3545" y="1094"/>
                <a:chExt cx="2084" cy="1366"/>
              </a:xfrm>
            </p:grpSpPr>
            <p:pic>
              <p:nvPicPr>
                <p:cNvPr id="55319" name="Picture 14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548" y="1097"/>
                  <a:ext cx="2077" cy="135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5320" name="Rectangle 15"/>
                <p:cNvSpPr>
                  <a:spLocks noChangeArrowheads="1"/>
                </p:cNvSpPr>
                <p:nvPr/>
              </p:nvSpPr>
              <p:spPr bwMode="auto">
                <a:xfrm>
                  <a:off x="3545" y="1094"/>
                  <a:ext cx="2084" cy="1366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5318" name="Rectangle 17"/>
              <p:cNvSpPr>
                <a:spLocks noChangeArrowheads="1"/>
              </p:cNvSpPr>
              <p:nvPr/>
            </p:nvSpPr>
            <p:spPr bwMode="auto">
              <a:xfrm>
                <a:off x="3662" y="1118"/>
                <a:ext cx="505" cy="523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5307" name="Line 19"/>
            <p:cNvSpPr>
              <a:spLocks noChangeShapeType="1"/>
            </p:cNvSpPr>
            <p:nvPr/>
          </p:nvSpPr>
          <p:spPr bwMode="auto">
            <a:xfrm flipH="1">
              <a:off x="3548" y="1640"/>
              <a:ext cx="114" cy="8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308" name="Line 20"/>
            <p:cNvSpPr>
              <a:spLocks noChangeShapeType="1"/>
            </p:cNvSpPr>
            <p:nvPr/>
          </p:nvSpPr>
          <p:spPr bwMode="auto">
            <a:xfrm>
              <a:off x="4166" y="1640"/>
              <a:ext cx="810" cy="8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55309" name="Group 40"/>
            <p:cNvGrpSpPr>
              <a:grpSpLocks/>
            </p:cNvGrpSpPr>
            <p:nvPr/>
          </p:nvGrpSpPr>
          <p:grpSpPr bwMode="auto">
            <a:xfrm>
              <a:off x="3853" y="1273"/>
              <a:ext cx="220" cy="751"/>
              <a:chOff x="3853" y="1273"/>
              <a:chExt cx="220" cy="751"/>
            </a:xfrm>
          </p:grpSpPr>
          <p:sp>
            <p:nvSpPr>
              <p:cNvPr id="55311" name="Line 34"/>
              <p:cNvSpPr>
                <a:spLocks noChangeShapeType="1"/>
              </p:cNvSpPr>
              <p:nvPr/>
            </p:nvSpPr>
            <p:spPr bwMode="auto">
              <a:xfrm>
                <a:off x="3890" y="1280"/>
                <a:ext cx="148" cy="738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312" name="Line 35"/>
              <p:cNvSpPr>
                <a:spLocks noChangeShapeType="1"/>
              </p:cNvSpPr>
              <p:nvPr/>
            </p:nvSpPr>
            <p:spPr bwMode="auto">
              <a:xfrm flipV="1">
                <a:off x="4000" y="2010"/>
                <a:ext cx="73" cy="14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313" name="Line 36"/>
              <p:cNvSpPr>
                <a:spLocks noChangeShapeType="1"/>
              </p:cNvSpPr>
              <p:nvPr/>
            </p:nvSpPr>
            <p:spPr bwMode="auto">
              <a:xfrm flipV="1">
                <a:off x="3853" y="1273"/>
                <a:ext cx="73" cy="14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314" name="Line 37"/>
              <p:cNvSpPr>
                <a:spLocks noChangeShapeType="1"/>
              </p:cNvSpPr>
              <p:nvPr/>
            </p:nvSpPr>
            <p:spPr bwMode="auto">
              <a:xfrm flipV="1">
                <a:off x="3927" y="1642"/>
                <a:ext cx="73" cy="14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315" name="Line 38"/>
              <p:cNvSpPr>
                <a:spLocks noChangeShapeType="1"/>
              </p:cNvSpPr>
              <p:nvPr/>
            </p:nvSpPr>
            <p:spPr bwMode="auto">
              <a:xfrm flipV="1">
                <a:off x="3890" y="1457"/>
                <a:ext cx="73" cy="14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55316" name="Line 39"/>
              <p:cNvSpPr>
                <a:spLocks noChangeShapeType="1"/>
              </p:cNvSpPr>
              <p:nvPr/>
            </p:nvSpPr>
            <p:spPr bwMode="auto">
              <a:xfrm flipV="1">
                <a:off x="3963" y="1826"/>
                <a:ext cx="73" cy="14"/>
              </a:xfrm>
              <a:prstGeom prst="line">
                <a:avLst/>
              </a:prstGeom>
              <a:noFill/>
              <a:ln w="9525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  <p:sp>
          <p:nvSpPr>
            <p:cNvPr id="55310" name="Text Box 41"/>
            <p:cNvSpPr txBox="1">
              <a:spLocks noChangeArrowheads="1"/>
            </p:cNvSpPr>
            <p:nvPr/>
          </p:nvSpPr>
          <p:spPr bwMode="auto">
            <a:xfrm>
              <a:off x="4922" y="2546"/>
              <a:ext cx="732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r"/>
              <a:r>
                <a:rPr lang="en-GB"/>
                <a:t>Sheep cortex with blue stained marker lesion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nimBg="1"/>
      <p:bldP spid="430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3BB9067-5053-004A-90D9-FE89CE322956}" type="slidenum">
              <a:rPr lang="en-GB" smtClean="0">
                <a:latin typeface="Arial" charset="0"/>
              </a:rPr>
              <a:pPr/>
              <a:t>22</a:t>
            </a:fld>
            <a:endParaRPr lang="en-GB" smtClean="0">
              <a:latin typeface="Arial" charset="0"/>
            </a:endParaRP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Example applications – sensory input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41325" y="1833563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Auditory cortex [various species]</a:t>
            </a: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441325" y="4233863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Mid- and high-level vision [mostly primates]</a:t>
            </a:r>
          </a:p>
        </p:txBody>
      </p:sp>
      <p:sp>
        <p:nvSpPr>
          <p:cNvPr id="41995" name="Rectangle 11"/>
          <p:cNvSpPr>
            <a:spLocks noChangeArrowheads="1"/>
          </p:cNvSpPr>
          <p:nvPr/>
        </p:nvSpPr>
        <p:spPr bwMode="auto">
          <a:xfrm>
            <a:off x="441325" y="2417763"/>
            <a:ext cx="8229600" cy="157638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e.g. 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Are auditory neurons sensitive to a particular frequency like visual neurons? 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What happens to these responses if the animal is trained to ‘attend’ to a different pitch (cocktail party effect)?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441325" y="4819650"/>
            <a:ext cx="8229600" cy="13017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e.g. 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What happens to visual neurons during a saccade? 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Do we have single neurons to recognise a whole face (‘grandmother cells’) or just cells to recognise the parts?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  <p:bldP spid="41992" grpId="0" animBg="1"/>
      <p:bldP spid="41995" grpId="0" animBg="1"/>
      <p:bldP spid="419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DA738C-F649-D347-914D-56E11EAC5C12}" type="slidenum">
              <a:rPr lang="en-GB" smtClean="0">
                <a:latin typeface="Arial" charset="0"/>
              </a:rPr>
              <a:pPr/>
              <a:t>23</a:t>
            </a:fld>
            <a:endParaRPr lang="en-GB" smtClean="0">
              <a:latin typeface="Arial" charset="0"/>
            </a:endParaRPr>
          </a:p>
        </p:txBody>
      </p:sp>
      <p:sp>
        <p:nvSpPr>
          <p:cNvPr id="59395" name="Rectangle 4"/>
          <p:cNvSpPr>
            <a:spLocks noGrp="1" noChangeArrowheads="1"/>
          </p:cNvSpPr>
          <p:nvPr>
            <p:ph type="title"/>
          </p:nvPr>
        </p:nvSpPr>
        <p:spPr>
          <a:xfrm>
            <a:off x="449263" y="274638"/>
            <a:ext cx="8229600" cy="1143000"/>
          </a:xfrm>
        </p:spPr>
        <p:txBody>
          <a:bodyPr/>
          <a:lstStyle/>
          <a:p>
            <a:pPr eaLnBrk="1" hangingPunct="1"/>
            <a:r>
              <a:rPr lang="en-GB"/>
              <a:t>Example applications– learning and memory</a:t>
            </a: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449263" y="493077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Hippocampus and parahippocampus [rodents]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449263" y="161925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Amygdala – responses during fear conditioning [rodents]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449263" y="343217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Nucleus accumbens – responses to reward [rodents]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449263" y="2103438"/>
            <a:ext cx="8229600" cy="9715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e.g. After conditioning, cells in amygdala respond to the conditioned stimulus although they didn’t respond to it initially </a:t>
            </a:r>
            <a:r>
              <a:rPr lang="en-GB" sz="1600">
                <a:ea typeface="ＭＳ Ｐゴシック" pitchFamily="-111" charset="-128"/>
                <a:cs typeface="ＭＳ Ｐゴシック" pitchFamily="-111" charset="-128"/>
              </a:rPr>
              <a:t>(also in fMRI)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What locally applied neurochemicals prevent/attenuate this? </a:t>
            </a:r>
            <a:r>
              <a:rPr lang="en-GB" sz="1600">
                <a:ea typeface="ＭＳ Ｐゴシック" pitchFamily="-111" charset="-128"/>
                <a:cs typeface="ＭＳ Ｐゴシック" pitchFamily="-111" charset="-128"/>
              </a:rPr>
              <a:t>(not in fMRI)</a:t>
            </a:r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449263" y="3916363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e.g. How do cells in the nucleus accumbens react to self-administered cocaine? What local or systemic manipulations prevent this reaction?</a:t>
            </a:r>
          </a:p>
        </p:txBody>
      </p:sp>
      <p:sp>
        <p:nvSpPr>
          <p:cNvPr id="55306" name="Rectangle 10"/>
          <p:cNvSpPr>
            <a:spLocks noChangeArrowheads="1"/>
          </p:cNvSpPr>
          <p:nvPr/>
        </p:nvSpPr>
        <p:spPr bwMode="auto">
          <a:xfrm>
            <a:off x="449263" y="5414963"/>
            <a:ext cx="8229600" cy="9715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Cells in the parahippocampus respond when animals are in a particular location in space </a:t>
            </a:r>
            <a:r>
              <a:rPr lang="en-GB" sz="1600">
                <a:ea typeface="ＭＳ Ｐゴシック" pitchFamily="-111" charset="-128"/>
                <a:cs typeface="ＭＳ Ｐゴシック" pitchFamily="-111" charset="-128"/>
              </a:rPr>
              <a:t>(also in fMRI)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How do the different senses contribute? </a:t>
            </a:r>
            <a:r>
              <a:rPr lang="en-GB" sz="1600">
                <a:ea typeface="ＭＳ Ｐゴシック" pitchFamily="-111" charset="-128"/>
                <a:cs typeface="ＭＳ Ｐゴシック" pitchFamily="-111" charset="-128"/>
              </a:rPr>
              <a:t>(not in fMRI)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  <p:bldP spid="55302" grpId="0" animBg="1"/>
      <p:bldP spid="55303" grpId="0" animBg="1"/>
      <p:bldP spid="55304" grpId="0" animBg="1"/>
      <p:bldP spid="55305" grpId="0" animBg="1"/>
      <p:bldP spid="5530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9774902-F40D-4C44-B064-12390157F3E3}" type="slidenum">
              <a:rPr lang="en-GB" smtClean="0">
                <a:latin typeface="Arial" charset="0"/>
              </a:rPr>
              <a:pPr/>
              <a:t>24</a:t>
            </a:fld>
            <a:endParaRPr lang="en-GB" smtClean="0">
              <a:latin typeface="Arial" charset="0"/>
            </a:endParaRPr>
          </a:p>
        </p:txBody>
      </p:sp>
      <p:sp>
        <p:nvSpPr>
          <p:cNvPr id="614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Example applications - output</a:t>
            </a:r>
          </a:p>
        </p:txBody>
      </p:sp>
      <p:sp>
        <p:nvSpPr>
          <p:cNvPr id="61444" name="Rectangle 5"/>
          <p:cNvSpPr>
            <a:spLocks noChangeArrowheads="1"/>
          </p:cNvSpPr>
          <p:nvPr/>
        </p:nvSpPr>
        <p:spPr bwMode="auto">
          <a:xfrm>
            <a:off x="441325" y="2046288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Motor areas and eye movement areas (eg ‘frontal eye fields’) [mostly primates]</a:t>
            </a:r>
          </a:p>
        </p:txBody>
      </p:sp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449263" y="2978150"/>
            <a:ext cx="8229600" cy="18510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e.g.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How does the eye movement system decide when a movement is completed (i.e. target reached)? Is there a signal for ‘current distance to target’?</a:t>
            </a:r>
          </a:p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What about other motor systems which have to account for load on the muscles?</a:t>
            </a:r>
            <a:endParaRPr lang="en-GB" sz="1600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57353" name="Rectangle 9"/>
          <p:cNvSpPr>
            <a:spLocks noChangeArrowheads="1"/>
          </p:cNvSpPr>
          <p:nvPr/>
        </p:nvSpPr>
        <p:spPr bwMode="auto">
          <a:xfrm>
            <a:off x="457200" y="4938713"/>
            <a:ext cx="8229600" cy="1179512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Is it possible to make automatic prosthetic limbs, connected directly to motor cortex? </a:t>
            </a:r>
          </a:p>
          <a:p>
            <a:pPr marL="717550" lvl="1">
              <a:spcBef>
                <a:spcPct val="20000"/>
              </a:spcBef>
            </a:pPr>
            <a:r>
              <a:rPr lang="en-GB" sz="1600">
                <a:ea typeface="ＭＳ Ｐゴシック" pitchFamily="-111" charset="-128"/>
                <a:cs typeface="ＭＳ Ｐゴシック" pitchFamily="-111" charset="-128"/>
              </a:rPr>
              <a:t>(record from rat motor cortex, train it to move a bar by pressing a lever, then activate the lever from its motor responses rather than its actual press!)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 animBg="1"/>
      <p:bldP spid="5735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E95318B-EF44-A348-96BA-C30C7D2F1315}" type="slidenum">
              <a:rPr lang="en-GB" smtClean="0">
                <a:latin typeface="Arial" charset="0"/>
              </a:rPr>
              <a:pPr/>
              <a:t>25</a:t>
            </a:fld>
            <a:endParaRPr lang="en-GB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Advantages of neurophys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41325" y="1809750"/>
            <a:ext cx="8229600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000"/>
              <a:t>Most psychology and neuroscience is implying something about the activity of neurons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441325" y="2552700"/>
            <a:ext cx="8229600" cy="7016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000"/>
              <a:t>Electrophysiology is </a:t>
            </a:r>
            <a:r>
              <a:rPr lang="en-GB" sz="2000" b="1" i="1"/>
              <a:t>the</a:t>
            </a:r>
            <a:r>
              <a:rPr lang="en-GB" sz="2000"/>
              <a:t> way to find out directly about neuronal activity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441325" y="3541713"/>
            <a:ext cx="8229600" cy="3968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000"/>
              <a:t>Other methods (fMRI, EEG, MEG…);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441325" y="3992563"/>
            <a:ext cx="8229600" cy="91598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Cannot tell the difference between many neurons firing a little and one neuron firing a lot (e.g. think about trying to measure depth-selective cells in fMRI – how would you do that?)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441325" y="4959350"/>
            <a:ext cx="8229600" cy="3667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Have poor spatial resolution (EEG) or poor temporal resolution (fMRI) 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449263" y="5378450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Don’t have an understood relationship with neuronal activity (e.g. what actually causes Blood Oxygen Level Dependent signal changes?)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nimBg="1"/>
      <p:bldP spid="54277" grpId="0" animBg="1"/>
      <p:bldP spid="54278" grpId="0" animBg="1"/>
      <p:bldP spid="54279" grpId="0" animBg="1"/>
      <p:bldP spid="54280" grpId="0" animBg="1"/>
      <p:bldP spid="5428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56C9CF6-D20E-094F-BCFA-0CB0B8BA7284}" type="slidenum">
              <a:rPr lang="en-GB" smtClean="0">
                <a:latin typeface="Arial" charset="0"/>
              </a:rPr>
              <a:pPr/>
              <a:t>26</a:t>
            </a:fld>
            <a:endParaRPr lang="en-GB" smtClean="0">
              <a:latin typeface="Arial" charset="0"/>
            </a:endParaRP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Problems with neurophys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441325" y="180975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Ethical</a:t>
            </a: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441325" y="2309813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Does scientific progress warrant invasive (and terminal) animal procedures?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441325" y="2994025"/>
            <a:ext cx="8229600" cy="646331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 dirty="0" smtClean="0">
                <a:ea typeface="ＭＳ Ｐゴシック" pitchFamily="-111" charset="-128"/>
                <a:cs typeface="ＭＳ Ｐゴシック" pitchFamily="-111" charset="-128"/>
              </a:rPr>
              <a:t>W</a:t>
            </a:r>
            <a:r>
              <a:rPr lang="en-GB" dirty="0" smtClean="0">
                <a:ea typeface="ＭＳ Ｐゴシック" pitchFamily="-111" charset="-128"/>
                <a:cs typeface="ＭＳ Ｐゴシック" pitchFamily="-111" charset="-128"/>
              </a:rPr>
              <a:t>e definitely </a:t>
            </a:r>
            <a:r>
              <a:rPr lang="en-GB" i="1" dirty="0" smtClean="0">
                <a:ea typeface="ＭＳ Ｐゴシック" pitchFamily="-111" charset="-128"/>
                <a:cs typeface="ＭＳ Ｐゴシック" pitchFamily="-111" charset="-128"/>
              </a:rPr>
              <a:t>have to</a:t>
            </a:r>
            <a:r>
              <a:rPr lang="en-GB" dirty="0" smtClean="0">
                <a:ea typeface="ＭＳ Ｐゴシック" pitchFamily="-111" charset="-128"/>
                <a:cs typeface="ＭＳ Ｐゴシック" pitchFamily="-111" charset="-128"/>
              </a:rPr>
              <a:t> </a:t>
            </a:r>
            <a:r>
              <a:rPr lang="en-GB" dirty="0">
                <a:ea typeface="ＭＳ Ｐゴシック" pitchFamily="-111" charset="-128"/>
                <a:cs typeface="ＭＳ Ｐゴシック" pitchFamily="-111" charset="-128"/>
              </a:rPr>
              <a:t>Reduce, Refine and Replace (the Home Office “3 </a:t>
            </a:r>
            <a:r>
              <a:rPr lang="en-GB" dirty="0" err="1">
                <a:ea typeface="ＭＳ Ｐゴシック" pitchFamily="-111" charset="-128"/>
                <a:cs typeface="ＭＳ Ｐゴシック" pitchFamily="-111" charset="-128"/>
              </a:rPr>
              <a:t>Rs</a:t>
            </a:r>
            <a:r>
              <a:rPr lang="en-GB" dirty="0">
                <a:ea typeface="ＭＳ Ｐゴシック" pitchFamily="-111" charset="-128"/>
                <a:cs typeface="ＭＳ Ｐゴシック" pitchFamily="-111" charset="-128"/>
              </a:rPr>
              <a:t>”)</a:t>
            </a:r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441325" y="36830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 dirty="0"/>
              <a:t>Validity</a:t>
            </a: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441325" y="4586501"/>
            <a:ext cx="8229600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>
                <a:ea typeface="ＭＳ Ｐゴシック" pitchFamily="-111" charset="-128"/>
                <a:cs typeface="ＭＳ Ｐゴシック" pitchFamily="-111" charset="-128"/>
              </a:rPr>
              <a:t>Cells act as an ensemble - recording from individual neurons might not give us the global picture</a:t>
            </a: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441325" y="5261511"/>
            <a:ext cx="8229600" cy="3667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 dirty="0">
                <a:ea typeface="ＭＳ Ｐゴシック" pitchFamily="-111" charset="-128"/>
                <a:cs typeface="ＭＳ Ｐゴシック" pitchFamily="-111" charset="-128"/>
              </a:rPr>
              <a:t>Not very useful for high-level constructs such as social behaviours etc…</a:t>
            </a:r>
          </a:p>
        </p:txBody>
      </p:sp>
      <p:sp>
        <p:nvSpPr>
          <p:cNvPr id="45069" name="Rectangle 13"/>
          <p:cNvSpPr>
            <a:spLocks noChangeArrowheads="1"/>
          </p:cNvSpPr>
          <p:nvPr/>
        </p:nvSpPr>
        <p:spPr bwMode="auto">
          <a:xfrm>
            <a:off x="441325" y="6015038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61950" indent="-361950">
              <a:spcBef>
                <a:spcPct val="20000"/>
              </a:spcBef>
              <a:buFontTx/>
              <a:buChar char="•"/>
            </a:pPr>
            <a:r>
              <a:rPr lang="en-GB" sz="2400"/>
              <a:t>It’s hard!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41325" y="4182296"/>
            <a:ext cx="8229600" cy="3667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17550" lvl="1">
              <a:spcBef>
                <a:spcPct val="20000"/>
              </a:spcBef>
            </a:pPr>
            <a:r>
              <a:rPr lang="en-GB" dirty="0" smtClean="0">
                <a:ea typeface="ＭＳ Ｐゴシック" pitchFamily="-111" charset="-128"/>
                <a:cs typeface="ＭＳ Ｐゴシック" pitchFamily="-111" charset="-128"/>
              </a:rPr>
              <a:t>Species differences?</a:t>
            </a:r>
            <a:endParaRPr lang="en-GB" dirty="0"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  <p:bldP spid="45063" grpId="0" animBg="1"/>
      <p:bldP spid="45064" grpId="0" animBg="1"/>
      <p:bldP spid="45065" grpId="0" animBg="1"/>
      <p:bldP spid="45066" grpId="0" animBg="1"/>
      <p:bldP spid="45067" grpId="0" animBg="1"/>
      <p:bldP spid="4506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18A5CD5-E0BC-F44D-AE80-211968B4635D}" type="slidenum">
              <a:rPr lang="en-GB" smtClean="0">
                <a:latin typeface="Arial" charset="0"/>
              </a:rPr>
              <a:pPr/>
              <a:t>3</a:t>
            </a:fld>
            <a:endParaRPr lang="en-GB" smtClean="0">
              <a:latin typeface="Arial" charset="0"/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Types of electrophysiology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425450" y="23495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 i="1"/>
              <a:t>in-vitro</a:t>
            </a:r>
            <a:r>
              <a:rPr lang="en-GB" sz="2400"/>
              <a:t> preparations (literally “in glass”)</a:t>
            </a:r>
            <a:endParaRPr lang="en-GB" sz="2400" i="1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95288" y="36449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 i="1"/>
              <a:t>in-vivo</a:t>
            </a:r>
            <a:r>
              <a:rPr lang="en-GB" sz="2400"/>
              <a:t> anaesthetised preparations</a:t>
            </a:r>
            <a:endParaRPr lang="en-GB" sz="2400" i="1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95288" y="4862513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 i="1"/>
              <a:t>in-vivo</a:t>
            </a:r>
            <a:r>
              <a:rPr lang="en-GB" sz="2400"/>
              <a:t> awake animals</a:t>
            </a:r>
            <a:endParaRPr lang="en-GB" sz="2400" i="1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950913" y="2873375"/>
            <a:ext cx="5189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Isolated cells from a ‘slice’ of tissue in a petri-dish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971550" y="4149725"/>
            <a:ext cx="6232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Recording for a brief period following ‘non-recovery’ surgery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950913" y="5367338"/>
            <a:ext cx="75549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Recording from the conscious animal repeatedly over a prolonged period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102" grpId="0" animBg="1"/>
      <p:bldP spid="4104" grpId="0" animBg="1"/>
      <p:bldP spid="4105" grpId="0"/>
      <p:bldP spid="4106" grpId="0"/>
      <p:bldP spid="410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028F210-9A13-924B-9E06-F0175B979CA7}" type="slidenum">
              <a:rPr lang="en-GB" smtClean="0">
                <a:latin typeface="Arial" charset="0"/>
              </a:rPr>
              <a:pPr/>
              <a:t>4</a:t>
            </a:fld>
            <a:endParaRPr lang="en-GB" smtClean="0">
              <a:latin typeface="Arial" charset="0"/>
            </a:endParaRPr>
          </a:p>
        </p:txBody>
      </p:sp>
      <p:sp>
        <p:nvSpPr>
          <p:cNvPr id="36909" name="Rectangle 45"/>
          <p:cNvSpPr>
            <a:spLocks noChangeArrowheads="1"/>
          </p:cNvSpPr>
          <p:nvPr/>
        </p:nvSpPr>
        <p:spPr bwMode="auto">
          <a:xfrm>
            <a:off x="425450" y="4095750"/>
            <a:ext cx="8229600" cy="21018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Fluid-filled pipettes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Types of probe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25450" y="2079625"/>
            <a:ext cx="8229600" cy="1420813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Metal in glass (or epoxy) microelectrodes</a:t>
            </a:r>
          </a:p>
        </p:txBody>
      </p:sp>
      <p:sp>
        <p:nvSpPr>
          <p:cNvPr id="20486" name="Oval 8"/>
          <p:cNvSpPr>
            <a:spLocks noChangeArrowheads="1"/>
          </p:cNvSpPr>
          <p:nvPr/>
        </p:nvSpPr>
        <p:spPr bwMode="auto">
          <a:xfrm>
            <a:off x="1211263" y="2925763"/>
            <a:ext cx="4437062" cy="889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839788" y="2970213"/>
            <a:ext cx="48656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930275" y="4752975"/>
            <a:ext cx="5268913" cy="430213"/>
            <a:chOff x="647" y="3333"/>
            <a:chExt cx="3208" cy="893"/>
          </a:xfrm>
        </p:grpSpPr>
        <p:sp>
          <p:nvSpPr>
            <p:cNvPr id="20494" name="Freeform 32"/>
            <p:cNvSpPr>
              <a:spLocks/>
            </p:cNvSpPr>
            <p:nvPr/>
          </p:nvSpPr>
          <p:spPr bwMode="auto">
            <a:xfrm>
              <a:off x="647" y="3375"/>
              <a:ext cx="3208" cy="809"/>
            </a:xfrm>
            <a:custGeom>
              <a:avLst/>
              <a:gdLst>
                <a:gd name="T0" fmla="*/ 15 w 3208"/>
                <a:gd name="T1" fmla="*/ 20 h 809"/>
                <a:gd name="T2" fmla="*/ 30 w 3208"/>
                <a:gd name="T3" fmla="*/ 788 h 809"/>
                <a:gd name="T4" fmla="*/ 1940 w 3208"/>
                <a:gd name="T5" fmla="*/ 758 h 809"/>
                <a:gd name="T6" fmla="*/ 2273 w 3208"/>
                <a:gd name="T7" fmla="*/ 586 h 809"/>
                <a:gd name="T8" fmla="*/ 2794 w 3208"/>
                <a:gd name="T9" fmla="*/ 505 h 809"/>
                <a:gd name="T10" fmla="*/ 3173 w 3208"/>
                <a:gd name="T11" fmla="*/ 460 h 809"/>
                <a:gd name="T12" fmla="*/ 3178 w 3208"/>
                <a:gd name="T13" fmla="*/ 349 h 809"/>
                <a:gd name="T14" fmla="*/ 2496 w 3208"/>
                <a:gd name="T15" fmla="*/ 278 h 809"/>
                <a:gd name="T16" fmla="*/ 2213 w 3208"/>
                <a:gd name="T17" fmla="*/ 197 h 809"/>
                <a:gd name="T18" fmla="*/ 2041 w 3208"/>
                <a:gd name="T19" fmla="*/ 81 h 809"/>
                <a:gd name="T20" fmla="*/ 1531 w 3208"/>
                <a:gd name="T21" fmla="*/ 25 h 809"/>
                <a:gd name="T22" fmla="*/ 15 w 3208"/>
                <a:gd name="T23" fmla="*/ 20 h 80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208"/>
                <a:gd name="T37" fmla="*/ 0 h 809"/>
                <a:gd name="T38" fmla="*/ 3208 w 3208"/>
                <a:gd name="T39" fmla="*/ 809 h 80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208" h="809">
                  <a:moveTo>
                    <a:pt x="15" y="20"/>
                  </a:moveTo>
                  <a:cubicBezTo>
                    <a:pt x="0" y="445"/>
                    <a:pt x="35" y="516"/>
                    <a:pt x="30" y="788"/>
                  </a:cubicBezTo>
                  <a:cubicBezTo>
                    <a:pt x="566" y="809"/>
                    <a:pt x="1692" y="808"/>
                    <a:pt x="1940" y="758"/>
                  </a:cubicBezTo>
                  <a:cubicBezTo>
                    <a:pt x="2188" y="708"/>
                    <a:pt x="2131" y="628"/>
                    <a:pt x="2273" y="586"/>
                  </a:cubicBezTo>
                  <a:cubicBezTo>
                    <a:pt x="2415" y="544"/>
                    <a:pt x="2644" y="526"/>
                    <a:pt x="2794" y="505"/>
                  </a:cubicBezTo>
                  <a:cubicBezTo>
                    <a:pt x="2944" y="484"/>
                    <a:pt x="3109" y="486"/>
                    <a:pt x="3173" y="460"/>
                  </a:cubicBezTo>
                  <a:cubicBezTo>
                    <a:pt x="3188" y="414"/>
                    <a:pt x="3208" y="399"/>
                    <a:pt x="3178" y="349"/>
                  </a:cubicBezTo>
                  <a:cubicBezTo>
                    <a:pt x="3065" y="319"/>
                    <a:pt x="2657" y="303"/>
                    <a:pt x="2496" y="278"/>
                  </a:cubicBezTo>
                  <a:cubicBezTo>
                    <a:pt x="2335" y="253"/>
                    <a:pt x="2289" y="230"/>
                    <a:pt x="2213" y="197"/>
                  </a:cubicBezTo>
                  <a:cubicBezTo>
                    <a:pt x="2137" y="164"/>
                    <a:pt x="2155" y="110"/>
                    <a:pt x="2041" y="81"/>
                  </a:cubicBezTo>
                  <a:cubicBezTo>
                    <a:pt x="1927" y="52"/>
                    <a:pt x="1869" y="34"/>
                    <a:pt x="1531" y="25"/>
                  </a:cubicBezTo>
                  <a:cubicBezTo>
                    <a:pt x="1193" y="16"/>
                    <a:pt x="545" y="0"/>
                    <a:pt x="1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495" name="Group 31"/>
            <p:cNvGrpSpPr>
              <a:grpSpLocks/>
            </p:cNvGrpSpPr>
            <p:nvPr/>
          </p:nvGrpSpPr>
          <p:grpSpPr bwMode="auto">
            <a:xfrm>
              <a:off x="654" y="3333"/>
              <a:ext cx="3189" cy="893"/>
              <a:chOff x="654" y="3333"/>
              <a:chExt cx="3720" cy="216"/>
            </a:xfrm>
          </p:grpSpPr>
          <p:sp>
            <p:nvSpPr>
              <p:cNvPr id="20496" name="Freeform 27"/>
              <p:cNvSpPr>
                <a:spLocks/>
              </p:cNvSpPr>
              <p:nvPr/>
            </p:nvSpPr>
            <p:spPr bwMode="auto">
              <a:xfrm>
                <a:off x="654" y="3333"/>
                <a:ext cx="3720" cy="101"/>
              </a:xfrm>
              <a:custGeom>
                <a:avLst/>
                <a:gdLst>
                  <a:gd name="T0" fmla="*/ 11 w 3720"/>
                  <a:gd name="T1" fmla="*/ 4 h 101"/>
                  <a:gd name="T2" fmla="*/ 2128 w 3720"/>
                  <a:gd name="T3" fmla="*/ 9 h 101"/>
                  <a:gd name="T4" fmla="*/ 2726 w 3720"/>
                  <a:gd name="T5" fmla="*/ 61 h 101"/>
                  <a:gd name="T6" fmla="*/ 3707 w 3720"/>
                  <a:gd name="T7" fmla="*/ 90 h 101"/>
                  <a:gd name="T8" fmla="*/ 3699 w 3720"/>
                  <a:gd name="T9" fmla="*/ 101 h 101"/>
                  <a:gd name="T10" fmla="*/ 2729 w 3720"/>
                  <a:gd name="T11" fmla="*/ 77 h 101"/>
                  <a:gd name="T12" fmla="*/ 2131 w 3720"/>
                  <a:gd name="T13" fmla="*/ 30 h 101"/>
                  <a:gd name="T14" fmla="*/ 11 w 3720"/>
                  <a:gd name="T15" fmla="*/ 25 h 101"/>
                  <a:gd name="T16" fmla="*/ 11 w 3720"/>
                  <a:gd name="T17" fmla="*/ 4 h 1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20"/>
                  <a:gd name="T28" fmla="*/ 0 h 101"/>
                  <a:gd name="T29" fmla="*/ 3720 w 3720"/>
                  <a:gd name="T30" fmla="*/ 101 h 1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20" h="101">
                    <a:moveTo>
                      <a:pt x="11" y="4"/>
                    </a:moveTo>
                    <a:cubicBezTo>
                      <a:pt x="328" y="3"/>
                      <a:pt x="1676" y="0"/>
                      <a:pt x="2128" y="9"/>
                    </a:cubicBezTo>
                    <a:cubicBezTo>
                      <a:pt x="2580" y="18"/>
                      <a:pt x="2463" y="48"/>
                      <a:pt x="2726" y="61"/>
                    </a:cubicBezTo>
                    <a:cubicBezTo>
                      <a:pt x="2989" y="74"/>
                      <a:pt x="3545" y="83"/>
                      <a:pt x="3707" y="90"/>
                    </a:cubicBezTo>
                    <a:cubicBezTo>
                      <a:pt x="3682" y="100"/>
                      <a:pt x="3720" y="92"/>
                      <a:pt x="3699" y="101"/>
                    </a:cubicBezTo>
                    <a:cubicBezTo>
                      <a:pt x="3542" y="95"/>
                      <a:pt x="2990" y="89"/>
                      <a:pt x="2729" y="77"/>
                    </a:cubicBezTo>
                    <a:cubicBezTo>
                      <a:pt x="2468" y="65"/>
                      <a:pt x="2584" y="39"/>
                      <a:pt x="2131" y="30"/>
                    </a:cubicBezTo>
                    <a:cubicBezTo>
                      <a:pt x="1678" y="21"/>
                      <a:pt x="364" y="30"/>
                      <a:pt x="11" y="25"/>
                    </a:cubicBezTo>
                    <a:cubicBezTo>
                      <a:pt x="0" y="9"/>
                      <a:pt x="6" y="20"/>
                      <a:pt x="1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97" name="Freeform 29"/>
              <p:cNvSpPr>
                <a:spLocks/>
              </p:cNvSpPr>
              <p:nvPr/>
            </p:nvSpPr>
            <p:spPr bwMode="auto">
              <a:xfrm flipV="1">
                <a:off x="654" y="3448"/>
                <a:ext cx="3720" cy="101"/>
              </a:xfrm>
              <a:custGeom>
                <a:avLst/>
                <a:gdLst>
                  <a:gd name="T0" fmla="*/ 11 w 3720"/>
                  <a:gd name="T1" fmla="*/ 4 h 101"/>
                  <a:gd name="T2" fmla="*/ 2128 w 3720"/>
                  <a:gd name="T3" fmla="*/ 9 h 101"/>
                  <a:gd name="T4" fmla="*/ 2726 w 3720"/>
                  <a:gd name="T5" fmla="*/ 61 h 101"/>
                  <a:gd name="T6" fmla="*/ 3707 w 3720"/>
                  <a:gd name="T7" fmla="*/ 90 h 101"/>
                  <a:gd name="T8" fmla="*/ 3699 w 3720"/>
                  <a:gd name="T9" fmla="*/ 101 h 101"/>
                  <a:gd name="T10" fmla="*/ 2729 w 3720"/>
                  <a:gd name="T11" fmla="*/ 77 h 101"/>
                  <a:gd name="T12" fmla="*/ 2131 w 3720"/>
                  <a:gd name="T13" fmla="*/ 30 h 101"/>
                  <a:gd name="T14" fmla="*/ 11 w 3720"/>
                  <a:gd name="T15" fmla="*/ 25 h 101"/>
                  <a:gd name="T16" fmla="*/ 11 w 3720"/>
                  <a:gd name="T17" fmla="*/ 4 h 1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720"/>
                  <a:gd name="T28" fmla="*/ 0 h 101"/>
                  <a:gd name="T29" fmla="*/ 3720 w 3720"/>
                  <a:gd name="T30" fmla="*/ 101 h 10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720" h="101">
                    <a:moveTo>
                      <a:pt x="11" y="4"/>
                    </a:moveTo>
                    <a:cubicBezTo>
                      <a:pt x="328" y="3"/>
                      <a:pt x="1676" y="0"/>
                      <a:pt x="2128" y="9"/>
                    </a:cubicBezTo>
                    <a:cubicBezTo>
                      <a:pt x="2580" y="18"/>
                      <a:pt x="2463" y="48"/>
                      <a:pt x="2726" y="61"/>
                    </a:cubicBezTo>
                    <a:cubicBezTo>
                      <a:pt x="2989" y="74"/>
                      <a:pt x="3545" y="83"/>
                      <a:pt x="3707" y="90"/>
                    </a:cubicBezTo>
                    <a:cubicBezTo>
                      <a:pt x="3682" y="100"/>
                      <a:pt x="3720" y="92"/>
                      <a:pt x="3699" y="101"/>
                    </a:cubicBezTo>
                    <a:cubicBezTo>
                      <a:pt x="3542" y="95"/>
                      <a:pt x="2990" y="89"/>
                      <a:pt x="2729" y="77"/>
                    </a:cubicBezTo>
                    <a:cubicBezTo>
                      <a:pt x="2468" y="65"/>
                      <a:pt x="2584" y="39"/>
                      <a:pt x="2131" y="30"/>
                    </a:cubicBezTo>
                    <a:cubicBezTo>
                      <a:pt x="1678" y="21"/>
                      <a:pt x="364" y="30"/>
                      <a:pt x="11" y="25"/>
                    </a:cubicBezTo>
                    <a:cubicBezTo>
                      <a:pt x="0" y="9"/>
                      <a:pt x="6" y="20"/>
                      <a:pt x="1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0489" name="Text Box 43"/>
          <p:cNvSpPr txBox="1">
            <a:spLocks noChangeArrowheads="1"/>
          </p:cNvSpPr>
          <p:nvPr/>
        </p:nvSpPr>
        <p:spPr bwMode="auto">
          <a:xfrm>
            <a:off x="6286500" y="2562225"/>
            <a:ext cx="211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Shaft diam: ~75</a:t>
            </a:r>
            <a:r>
              <a:rPr lang="en-US"/>
              <a:t>µm</a:t>
            </a:r>
            <a:endParaRPr lang="en-GB"/>
          </a:p>
        </p:txBody>
      </p:sp>
      <p:sp>
        <p:nvSpPr>
          <p:cNvPr id="20490" name="Text Box 44"/>
          <p:cNvSpPr txBox="1">
            <a:spLocks noChangeArrowheads="1"/>
          </p:cNvSpPr>
          <p:nvPr/>
        </p:nvSpPr>
        <p:spPr bwMode="auto">
          <a:xfrm>
            <a:off x="6286500" y="2924175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Exposed tip: ~1</a:t>
            </a:r>
            <a:r>
              <a:rPr lang="en-US"/>
              <a:t>µm</a:t>
            </a:r>
            <a:endParaRPr lang="en-GB"/>
          </a:p>
        </p:txBody>
      </p:sp>
      <p:sp>
        <p:nvSpPr>
          <p:cNvPr id="36910" name="Text Box 46"/>
          <p:cNvSpPr txBox="1">
            <a:spLocks noChangeArrowheads="1"/>
          </p:cNvSpPr>
          <p:nvPr/>
        </p:nvSpPr>
        <p:spPr bwMode="auto">
          <a:xfrm>
            <a:off x="6286500" y="4392613"/>
            <a:ext cx="2381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Shaft diam: </a:t>
            </a:r>
          </a:p>
          <a:p>
            <a:r>
              <a:rPr lang="en-GB"/>
              <a:t>	~500,150</a:t>
            </a:r>
            <a:r>
              <a:rPr lang="en-US"/>
              <a:t>µm</a:t>
            </a:r>
            <a:endParaRPr lang="en-GB"/>
          </a:p>
        </p:txBody>
      </p:sp>
      <p:sp>
        <p:nvSpPr>
          <p:cNvPr id="36911" name="Text Box 47"/>
          <p:cNvSpPr txBox="1">
            <a:spLocks noChangeArrowheads="1"/>
          </p:cNvSpPr>
          <p:nvPr/>
        </p:nvSpPr>
        <p:spPr bwMode="auto">
          <a:xfrm>
            <a:off x="6286500" y="4978400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Tip opening: ~1</a:t>
            </a:r>
            <a:r>
              <a:rPr lang="en-US"/>
              <a:t>µm</a:t>
            </a:r>
            <a:endParaRPr lang="en-GB"/>
          </a:p>
        </p:txBody>
      </p:sp>
      <p:sp>
        <p:nvSpPr>
          <p:cNvPr id="36912" name="Text Box 48"/>
          <p:cNvSpPr txBox="1">
            <a:spLocks noChangeArrowheads="1"/>
          </p:cNvSpPr>
          <p:nvPr/>
        </p:nvSpPr>
        <p:spPr bwMode="auto">
          <a:xfrm>
            <a:off x="941388" y="5445125"/>
            <a:ext cx="645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Pipettes can also be used to deliver chemicals to the recording site (e.g. locally administer GABA or ACh)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09" grpId="0" animBg="1"/>
      <p:bldP spid="36910" grpId="0"/>
      <p:bldP spid="36911" grpId="0"/>
      <p:bldP spid="369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D104E8-1849-BB4F-A6A2-6B0EA8C7EE5B}" type="slidenum">
              <a:rPr lang="en-GB" smtClean="0">
                <a:latin typeface="Arial" charset="0"/>
              </a:rPr>
              <a:pPr/>
              <a:t>5</a:t>
            </a:fld>
            <a:endParaRPr lang="en-GB" smtClean="0">
              <a:latin typeface="Arial" charset="0"/>
            </a:endParaRP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/>
              <a:t>in-vitro</a:t>
            </a:r>
            <a:r>
              <a:rPr lang="en-GB"/>
              <a:t> applications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25450" y="18923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Useful in understanding how neurons </a:t>
            </a:r>
            <a:r>
              <a:rPr lang="en-GB" sz="2400" i="1"/>
              <a:t>work</a:t>
            </a:r>
            <a:r>
              <a:rPr lang="en-GB" sz="2400"/>
              <a:t> e.g.;</a:t>
            </a: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25450" y="481330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25488" lvl="1">
              <a:spcBef>
                <a:spcPct val="20000"/>
              </a:spcBef>
            </a:pPr>
            <a:r>
              <a:rPr lang="en-GB" sz="2400">
                <a:ea typeface="ＭＳ Ｐゴシック" pitchFamily="-111" charset="-128"/>
                <a:cs typeface="ＭＳ Ｐゴシック" pitchFamily="-111" charset="-128"/>
              </a:rPr>
              <a:t>How do different chemicals effect transmission of spikes?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425450" y="2865438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25488" lvl="1">
              <a:spcBef>
                <a:spcPct val="20000"/>
              </a:spcBef>
            </a:pPr>
            <a:r>
              <a:rPr lang="en-GB" sz="2400">
                <a:ea typeface="ＭＳ Ｐゴシック" pitchFamily="-111" charset="-128"/>
                <a:cs typeface="ＭＳ Ｐゴシック" pitchFamily="-111" charset="-128"/>
              </a:rPr>
              <a:t>How fast does a spike travel down an axon?</a:t>
            </a: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25450" y="3838575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22313" lvl="1">
              <a:spcBef>
                <a:spcPct val="20000"/>
              </a:spcBef>
            </a:pPr>
            <a:r>
              <a:rPr lang="en-GB" sz="2400">
                <a:ea typeface="ＭＳ Ｐゴシック" pitchFamily="-111" charset="-128"/>
                <a:cs typeface="ＭＳ Ｐゴシック" pitchFamily="-111" charset="-128"/>
              </a:rPr>
              <a:t>How does a neuron sum its inputs?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7" grpId="0" animBg="1"/>
      <p:bldP spid="5128" grpId="0" animBg="1"/>
      <p:bldP spid="51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3DD6529-40D7-724A-9D73-3E35BC40C44E}" type="slidenum">
              <a:rPr lang="en-GB" smtClean="0">
                <a:latin typeface="Arial" charset="0"/>
              </a:rPr>
              <a:pPr/>
              <a:t>6</a:t>
            </a:fld>
            <a:endParaRPr lang="en-GB" smtClean="0">
              <a:latin typeface="Arial" charset="0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/>
              <a:t>in-vitro</a:t>
            </a:r>
            <a:r>
              <a:rPr lang="en-GB"/>
              <a:t> preparations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425450" y="1892300"/>
            <a:ext cx="8229600" cy="8223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Viewing under a microscope move a fluid-filled pipette electrode close to or up against a neuron</a:t>
            </a:r>
          </a:p>
        </p:txBody>
      </p:sp>
      <p:pic>
        <p:nvPicPr>
          <p:cNvPr id="24581" name="Picture 20" descr="gf_patchclamp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100388" y="2976563"/>
            <a:ext cx="2678112" cy="3567112"/>
          </a:xfrm>
          <a:noFill/>
        </p:spPr>
      </p:pic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6872288" y="5364163"/>
            <a:ext cx="1022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Air table</a:t>
            </a:r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 flipH="1">
            <a:off x="5461000" y="5572125"/>
            <a:ext cx="1411288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6735763" y="4270375"/>
            <a:ext cx="22685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Pipette manipulators</a:t>
            </a:r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 flipH="1">
            <a:off x="5324475" y="4478338"/>
            <a:ext cx="1411288" cy="15875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6094413" y="3287713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Camera</a:t>
            </a:r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H="1">
            <a:off x="4683125" y="3495675"/>
            <a:ext cx="1411288" cy="158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588" name="Rectangle 30"/>
          <p:cNvSpPr>
            <a:spLocks noChangeArrowheads="1"/>
          </p:cNvSpPr>
          <p:nvPr/>
        </p:nvSpPr>
        <p:spPr bwMode="auto">
          <a:xfrm>
            <a:off x="425450" y="2976563"/>
            <a:ext cx="2447925" cy="19177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The slice is kept in a special solution of nutrients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1011238" y="5730875"/>
            <a:ext cx="1200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Specimen</a:t>
            </a: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V="1">
            <a:off x="2152650" y="5041900"/>
            <a:ext cx="2265363" cy="8112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8" grpId="0"/>
      <p:bldP spid="6169" grpId="0" animBg="1"/>
      <p:bldP spid="6170" grpId="0"/>
      <p:bldP spid="6171" grpId="0" animBg="1"/>
      <p:bldP spid="6172" grpId="0"/>
      <p:bldP spid="6173" grpId="0" animBg="1"/>
      <p:bldP spid="6175" grpId="0"/>
      <p:bldP spid="61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F4D9028-A8DE-7749-8CBA-A4C9905C21B6}" type="slidenum">
              <a:rPr lang="en-GB" smtClean="0">
                <a:latin typeface="Arial" charset="0"/>
              </a:rPr>
              <a:pPr/>
              <a:t>7</a:t>
            </a:fld>
            <a:endParaRPr lang="en-GB" smtClean="0">
              <a:latin typeface="Arial" charset="0"/>
            </a:endParaRPr>
          </a:p>
        </p:txBody>
      </p:sp>
      <p:sp>
        <p:nvSpPr>
          <p:cNvPr id="26628" name="Rectangle 21"/>
          <p:cNvSpPr>
            <a:spLocks noChangeArrowheads="1"/>
          </p:cNvSpPr>
          <p:nvPr/>
        </p:nvSpPr>
        <p:spPr bwMode="auto">
          <a:xfrm>
            <a:off x="457200" y="2855913"/>
            <a:ext cx="7997825" cy="35956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62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/>
              <a:t>in-vitro</a:t>
            </a:r>
            <a:r>
              <a:rPr lang="en-GB"/>
              <a:t> preparations</a:t>
            </a:r>
          </a:p>
        </p:txBody>
      </p:sp>
      <p:grpSp>
        <p:nvGrpSpPr>
          <p:cNvPr id="26630" name="Group 52"/>
          <p:cNvGrpSpPr>
            <a:grpSpLocks/>
          </p:cNvGrpSpPr>
          <p:nvPr/>
        </p:nvGrpSpPr>
        <p:grpSpPr bwMode="auto">
          <a:xfrm>
            <a:off x="746125" y="1611313"/>
            <a:ext cx="2352675" cy="4551362"/>
            <a:chOff x="470" y="1015"/>
            <a:chExt cx="1482" cy="2867"/>
          </a:xfrm>
        </p:grpSpPr>
        <p:grpSp>
          <p:nvGrpSpPr>
            <p:cNvPr id="26651" name="Group 30"/>
            <p:cNvGrpSpPr>
              <a:grpSpLocks/>
            </p:cNvGrpSpPr>
            <p:nvPr/>
          </p:nvGrpSpPr>
          <p:grpSpPr bwMode="auto">
            <a:xfrm>
              <a:off x="937" y="1535"/>
              <a:ext cx="429" cy="1617"/>
              <a:chOff x="937" y="1535"/>
              <a:chExt cx="429" cy="1617"/>
            </a:xfrm>
          </p:grpSpPr>
          <p:sp>
            <p:nvSpPr>
              <p:cNvPr id="26655" name="Freeform 5"/>
              <p:cNvSpPr>
                <a:spLocks/>
              </p:cNvSpPr>
              <p:nvPr/>
            </p:nvSpPr>
            <p:spPr bwMode="auto">
              <a:xfrm rot="5400000">
                <a:off x="464" y="2251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56" name="Freeform 6"/>
              <p:cNvSpPr>
                <a:spLocks/>
              </p:cNvSpPr>
              <p:nvPr/>
            </p:nvSpPr>
            <p:spPr bwMode="auto">
              <a:xfrm rot="5400000" flipV="1">
                <a:off x="221" y="2251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652" name="Freeform 14"/>
            <p:cNvSpPr>
              <a:spLocks/>
            </p:cNvSpPr>
            <p:nvPr/>
          </p:nvSpPr>
          <p:spPr bwMode="auto">
            <a:xfrm rot="5400000">
              <a:off x="86" y="1729"/>
              <a:ext cx="1587" cy="397"/>
            </a:xfrm>
            <a:custGeom>
              <a:avLst/>
              <a:gdLst>
                <a:gd name="T0" fmla="*/ 1147 w 1587"/>
                <a:gd name="T1" fmla="*/ 0 h 397"/>
                <a:gd name="T2" fmla="*/ 0 w 1587"/>
                <a:gd name="T3" fmla="*/ 0 h 397"/>
                <a:gd name="T4" fmla="*/ 0 w 1587"/>
                <a:gd name="T5" fmla="*/ 397 h 397"/>
                <a:gd name="T6" fmla="*/ 1587 w 1587"/>
                <a:gd name="T7" fmla="*/ 397 h 3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7"/>
                <a:gd name="T13" fmla="*/ 0 h 397"/>
                <a:gd name="T14" fmla="*/ 1587 w 1587"/>
                <a:gd name="T15" fmla="*/ 397 h 3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7" h="397">
                  <a:moveTo>
                    <a:pt x="1147" y="0"/>
                  </a:moveTo>
                  <a:lnTo>
                    <a:pt x="0" y="0"/>
                  </a:lnTo>
                  <a:lnTo>
                    <a:pt x="0" y="397"/>
                  </a:lnTo>
                  <a:lnTo>
                    <a:pt x="1587" y="39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53" name="Oval 15"/>
            <p:cNvSpPr>
              <a:spLocks noChangeArrowheads="1"/>
            </p:cNvSpPr>
            <p:nvPr/>
          </p:nvSpPr>
          <p:spPr bwMode="auto">
            <a:xfrm>
              <a:off x="761" y="1015"/>
              <a:ext cx="239" cy="23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GB"/>
                <a:t>v</a:t>
              </a:r>
            </a:p>
          </p:txBody>
        </p:sp>
        <p:sp>
          <p:nvSpPr>
            <p:cNvPr id="26654" name="Freeform 22"/>
            <p:cNvSpPr>
              <a:spLocks/>
            </p:cNvSpPr>
            <p:nvPr/>
          </p:nvSpPr>
          <p:spPr bwMode="auto">
            <a:xfrm>
              <a:off x="470" y="2834"/>
              <a:ext cx="1482" cy="1048"/>
            </a:xfrm>
            <a:custGeom>
              <a:avLst/>
              <a:gdLst>
                <a:gd name="T0" fmla="*/ 509 w 1910"/>
                <a:gd name="T1" fmla="*/ 821 h 1364"/>
                <a:gd name="T2" fmla="*/ 675 w 1910"/>
                <a:gd name="T3" fmla="*/ 663 h 1364"/>
                <a:gd name="T4" fmla="*/ 841 w 1910"/>
                <a:gd name="T5" fmla="*/ 592 h 1364"/>
                <a:gd name="T6" fmla="*/ 1062 w 1910"/>
                <a:gd name="T7" fmla="*/ 600 h 1364"/>
                <a:gd name="T8" fmla="*/ 1180 w 1910"/>
                <a:gd name="T9" fmla="*/ 686 h 1364"/>
                <a:gd name="T10" fmla="*/ 1259 w 1910"/>
                <a:gd name="T11" fmla="*/ 252 h 1364"/>
                <a:gd name="T12" fmla="*/ 1464 w 1910"/>
                <a:gd name="T13" fmla="*/ 0 h 1364"/>
                <a:gd name="T14" fmla="*/ 1291 w 1910"/>
                <a:gd name="T15" fmla="*/ 252 h 1364"/>
                <a:gd name="T16" fmla="*/ 1622 w 1910"/>
                <a:gd name="T17" fmla="*/ 394 h 1364"/>
                <a:gd name="T18" fmla="*/ 1267 w 1910"/>
                <a:gd name="T19" fmla="*/ 308 h 1364"/>
                <a:gd name="T20" fmla="*/ 1212 w 1910"/>
                <a:gd name="T21" fmla="*/ 726 h 1364"/>
                <a:gd name="T22" fmla="*/ 1306 w 1910"/>
                <a:gd name="T23" fmla="*/ 852 h 1364"/>
                <a:gd name="T24" fmla="*/ 1709 w 1910"/>
                <a:gd name="T25" fmla="*/ 1309 h 1364"/>
                <a:gd name="T26" fmla="*/ 1606 w 1910"/>
                <a:gd name="T27" fmla="*/ 1182 h 1364"/>
                <a:gd name="T28" fmla="*/ 1906 w 1910"/>
                <a:gd name="T29" fmla="*/ 1301 h 1364"/>
                <a:gd name="T30" fmla="*/ 1582 w 1910"/>
                <a:gd name="T31" fmla="*/ 1135 h 1364"/>
                <a:gd name="T32" fmla="*/ 1314 w 1910"/>
                <a:gd name="T33" fmla="*/ 930 h 1364"/>
                <a:gd name="T34" fmla="*/ 1180 w 1910"/>
                <a:gd name="T35" fmla="*/ 1144 h 1364"/>
                <a:gd name="T36" fmla="*/ 762 w 1910"/>
                <a:gd name="T37" fmla="*/ 1168 h 1364"/>
                <a:gd name="T38" fmla="*/ 557 w 1910"/>
                <a:gd name="T39" fmla="*/ 898 h 1364"/>
                <a:gd name="T40" fmla="*/ 99 w 1910"/>
                <a:gd name="T41" fmla="*/ 1056 h 1364"/>
                <a:gd name="T42" fmla="*/ 68 w 1910"/>
                <a:gd name="T43" fmla="*/ 1034 h 1364"/>
                <a:gd name="T44" fmla="*/ 509 w 1910"/>
                <a:gd name="T45" fmla="*/ 821 h 13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10"/>
                <a:gd name="T70" fmla="*/ 0 h 1364"/>
                <a:gd name="T71" fmla="*/ 1910 w 1910"/>
                <a:gd name="T72" fmla="*/ 1364 h 136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10" h="1364">
                  <a:moveTo>
                    <a:pt x="509" y="821"/>
                  </a:moveTo>
                  <a:cubicBezTo>
                    <a:pt x="532" y="774"/>
                    <a:pt x="620" y="701"/>
                    <a:pt x="675" y="663"/>
                  </a:cubicBezTo>
                  <a:cubicBezTo>
                    <a:pt x="730" y="625"/>
                    <a:pt x="777" y="602"/>
                    <a:pt x="841" y="592"/>
                  </a:cubicBezTo>
                  <a:cubicBezTo>
                    <a:pt x="905" y="582"/>
                    <a:pt x="1006" y="584"/>
                    <a:pt x="1062" y="600"/>
                  </a:cubicBezTo>
                  <a:cubicBezTo>
                    <a:pt x="1118" y="616"/>
                    <a:pt x="1147" y="744"/>
                    <a:pt x="1180" y="686"/>
                  </a:cubicBezTo>
                  <a:cubicBezTo>
                    <a:pt x="1213" y="628"/>
                    <a:pt x="1212" y="366"/>
                    <a:pt x="1259" y="252"/>
                  </a:cubicBezTo>
                  <a:cubicBezTo>
                    <a:pt x="1306" y="138"/>
                    <a:pt x="1459" y="0"/>
                    <a:pt x="1464" y="0"/>
                  </a:cubicBezTo>
                  <a:cubicBezTo>
                    <a:pt x="1469" y="0"/>
                    <a:pt x="1265" y="186"/>
                    <a:pt x="1291" y="252"/>
                  </a:cubicBezTo>
                  <a:cubicBezTo>
                    <a:pt x="1317" y="318"/>
                    <a:pt x="1626" y="385"/>
                    <a:pt x="1622" y="394"/>
                  </a:cubicBezTo>
                  <a:cubicBezTo>
                    <a:pt x="1618" y="403"/>
                    <a:pt x="1335" y="253"/>
                    <a:pt x="1267" y="308"/>
                  </a:cubicBezTo>
                  <a:cubicBezTo>
                    <a:pt x="1199" y="363"/>
                    <a:pt x="1206" y="635"/>
                    <a:pt x="1212" y="726"/>
                  </a:cubicBezTo>
                  <a:cubicBezTo>
                    <a:pt x="1218" y="817"/>
                    <a:pt x="1223" y="755"/>
                    <a:pt x="1306" y="852"/>
                  </a:cubicBezTo>
                  <a:cubicBezTo>
                    <a:pt x="1389" y="949"/>
                    <a:pt x="1659" y="1254"/>
                    <a:pt x="1709" y="1309"/>
                  </a:cubicBezTo>
                  <a:cubicBezTo>
                    <a:pt x="1759" y="1364"/>
                    <a:pt x="1573" y="1183"/>
                    <a:pt x="1606" y="1182"/>
                  </a:cubicBezTo>
                  <a:cubicBezTo>
                    <a:pt x="1639" y="1181"/>
                    <a:pt x="1910" y="1309"/>
                    <a:pt x="1906" y="1301"/>
                  </a:cubicBezTo>
                  <a:cubicBezTo>
                    <a:pt x="1902" y="1293"/>
                    <a:pt x="1681" y="1197"/>
                    <a:pt x="1582" y="1135"/>
                  </a:cubicBezTo>
                  <a:cubicBezTo>
                    <a:pt x="1483" y="1073"/>
                    <a:pt x="1381" y="928"/>
                    <a:pt x="1314" y="930"/>
                  </a:cubicBezTo>
                  <a:cubicBezTo>
                    <a:pt x="1247" y="932"/>
                    <a:pt x="1272" y="1104"/>
                    <a:pt x="1180" y="1144"/>
                  </a:cubicBezTo>
                  <a:cubicBezTo>
                    <a:pt x="1088" y="1184"/>
                    <a:pt x="866" y="1209"/>
                    <a:pt x="762" y="1168"/>
                  </a:cubicBezTo>
                  <a:cubicBezTo>
                    <a:pt x="658" y="1127"/>
                    <a:pt x="667" y="917"/>
                    <a:pt x="557" y="898"/>
                  </a:cubicBezTo>
                  <a:cubicBezTo>
                    <a:pt x="447" y="879"/>
                    <a:pt x="180" y="1033"/>
                    <a:pt x="99" y="1056"/>
                  </a:cubicBezTo>
                  <a:cubicBezTo>
                    <a:pt x="18" y="1079"/>
                    <a:pt x="0" y="1073"/>
                    <a:pt x="68" y="1034"/>
                  </a:cubicBezTo>
                  <a:cubicBezTo>
                    <a:pt x="136" y="995"/>
                    <a:pt x="417" y="866"/>
                    <a:pt x="509" y="821"/>
                  </a:cubicBezTo>
                  <a:close/>
                </a:path>
              </a:pathLst>
            </a:custGeom>
            <a:solidFill>
              <a:srgbClr val="FFCC99"/>
            </a:solidFill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3392488" y="1611313"/>
            <a:ext cx="2352675" cy="4551362"/>
            <a:chOff x="2137" y="1015"/>
            <a:chExt cx="1482" cy="2867"/>
          </a:xfrm>
        </p:grpSpPr>
        <p:grpSp>
          <p:nvGrpSpPr>
            <p:cNvPr id="26644" name="Group 29"/>
            <p:cNvGrpSpPr>
              <a:grpSpLocks/>
            </p:cNvGrpSpPr>
            <p:nvPr/>
          </p:nvGrpSpPr>
          <p:grpSpPr bwMode="auto">
            <a:xfrm>
              <a:off x="2604" y="1639"/>
              <a:ext cx="429" cy="1617"/>
              <a:chOff x="2604" y="1537"/>
              <a:chExt cx="429" cy="1617"/>
            </a:xfrm>
          </p:grpSpPr>
          <p:sp>
            <p:nvSpPr>
              <p:cNvPr id="26649" name="Freeform 23"/>
              <p:cNvSpPr>
                <a:spLocks/>
              </p:cNvSpPr>
              <p:nvPr/>
            </p:nvSpPr>
            <p:spPr bwMode="auto">
              <a:xfrm rot="5400000">
                <a:off x="2131" y="2253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50" name="Freeform 24"/>
              <p:cNvSpPr>
                <a:spLocks/>
              </p:cNvSpPr>
              <p:nvPr/>
            </p:nvSpPr>
            <p:spPr bwMode="auto">
              <a:xfrm rot="5400000" flipV="1">
                <a:off x="1888" y="2253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645" name="Freeform 25"/>
            <p:cNvSpPr>
              <a:spLocks/>
            </p:cNvSpPr>
            <p:nvPr/>
          </p:nvSpPr>
          <p:spPr bwMode="auto">
            <a:xfrm rot="5400000">
              <a:off x="1753" y="1729"/>
              <a:ext cx="1587" cy="397"/>
            </a:xfrm>
            <a:custGeom>
              <a:avLst/>
              <a:gdLst>
                <a:gd name="T0" fmla="*/ 1147 w 1587"/>
                <a:gd name="T1" fmla="*/ 0 h 397"/>
                <a:gd name="T2" fmla="*/ 0 w 1587"/>
                <a:gd name="T3" fmla="*/ 0 h 397"/>
                <a:gd name="T4" fmla="*/ 0 w 1587"/>
                <a:gd name="T5" fmla="*/ 397 h 397"/>
                <a:gd name="T6" fmla="*/ 1587 w 1587"/>
                <a:gd name="T7" fmla="*/ 397 h 3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7"/>
                <a:gd name="T13" fmla="*/ 0 h 397"/>
                <a:gd name="T14" fmla="*/ 1587 w 1587"/>
                <a:gd name="T15" fmla="*/ 397 h 3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7" h="397">
                  <a:moveTo>
                    <a:pt x="1147" y="0"/>
                  </a:moveTo>
                  <a:lnTo>
                    <a:pt x="0" y="0"/>
                  </a:lnTo>
                  <a:lnTo>
                    <a:pt x="0" y="397"/>
                  </a:lnTo>
                  <a:lnTo>
                    <a:pt x="1587" y="39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46" name="Oval 26"/>
            <p:cNvSpPr>
              <a:spLocks noChangeArrowheads="1"/>
            </p:cNvSpPr>
            <p:nvPr/>
          </p:nvSpPr>
          <p:spPr bwMode="auto">
            <a:xfrm>
              <a:off x="2428" y="1015"/>
              <a:ext cx="239" cy="23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GB"/>
                <a:t>v</a:t>
              </a:r>
            </a:p>
          </p:txBody>
        </p:sp>
        <p:sp>
          <p:nvSpPr>
            <p:cNvPr id="26647" name="Freeform 27"/>
            <p:cNvSpPr>
              <a:spLocks/>
            </p:cNvSpPr>
            <p:nvPr/>
          </p:nvSpPr>
          <p:spPr bwMode="auto">
            <a:xfrm>
              <a:off x="2137" y="2834"/>
              <a:ext cx="1482" cy="1048"/>
            </a:xfrm>
            <a:custGeom>
              <a:avLst/>
              <a:gdLst>
                <a:gd name="T0" fmla="*/ 395 w 1482"/>
                <a:gd name="T1" fmla="*/ 631 h 1048"/>
                <a:gd name="T2" fmla="*/ 524 w 1482"/>
                <a:gd name="T3" fmla="*/ 509 h 1048"/>
                <a:gd name="T4" fmla="*/ 651 w 1482"/>
                <a:gd name="T5" fmla="*/ 421 h 1048"/>
                <a:gd name="T6" fmla="*/ 681 w 1482"/>
                <a:gd name="T7" fmla="*/ 396 h 1048"/>
                <a:gd name="T8" fmla="*/ 716 w 1482"/>
                <a:gd name="T9" fmla="*/ 421 h 1048"/>
                <a:gd name="T10" fmla="*/ 824 w 1482"/>
                <a:gd name="T11" fmla="*/ 461 h 1048"/>
                <a:gd name="T12" fmla="*/ 916 w 1482"/>
                <a:gd name="T13" fmla="*/ 527 h 1048"/>
                <a:gd name="T14" fmla="*/ 977 w 1482"/>
                <a:gd name="T15" fmla="*/ 194 h 1048"/>
                <a:gd name="T16" fmla="*/ 1136 w 1482"/>
                <a:gd name="T17" fmla="*/ 0 h 1048"/>
                <a:gd name="T18" fmla="*/ 1002 w 1482"/>
                <a:gd name="T19" fmla="*/ 194 h 1048"/>
                <a:gd name="T20" fmla="*/ 1259 w 1482"/>
                <a:gd name="T21" fmla="*/ 303 h 1048"/>
                <a:gd name="T22" fmla="*/ 983 w 1482"/>
                <a:gd name="T23" fmla="*/ 237 h 1048"/>
                <a:gd name="T24" fmla="*/ 940 w 1482"/>
                <a:gd name="T25" fmla="*/ 558 h 1048"/>
                <a:gd name="T26" fmla="*/ 1013 w 1482"/>
                <a:gd name="T27" fmla="*/ 655 h 1048"/>
                <a:gd name="T28" fmla="*/ 1326 w 1482"/>
                <a:gd name="T29" fmla="*/ 1006 h 1048"/>
                <a:gd name="T30" fmla="*/ 1246 w 1482"/>
                <a:gd name="T31" fmla="*/ 908 h 1048"/>
                <a:gd name="T32" fmla="*/ 1479 w 1482"/>
                <a:gd name="T33" fmla="*/ 1000 h 1048"/>
                <a:gd name="T34" fmla="*/ 1227 w 1482"/>
                <a:gd name="T35" fmla="*/ 872 h 1048"/>
                <a:gd name="T36" fmla="*/ 1020 w 1482"/>
                <a:gd name="T37" fmla="*/ 715 h 1048"/>
                <a:gd name="T38" fmla="*/ 916 w 1482"/>
                <a:gd name="T39" fmla="*/ 879 h 1048"/>
                <a:gd name="T40" fmla="*/ 591 w 1482"/>
                <a:gd name="T41" fmla="*/ 897 h 1048"/>
                <a:gd name="T42" fmla="*/ 432 w 1482"/>
                <a:gd name="T43" fmla="*/ 690 h 1048"/>
                <a:gd name="T44" fmla="*/ 77 w 1482"/>
                <a:gd name="T45" fmla="*/ 811 h 1048"/>
                <a:gd name="T46" fmla="*/ 53 w 1482"/>
                <a:gd name="T47" fmla="*/ 794 h 1048"/>
                <a:gd name="T48" fmla="*/ 395 w 1482"/>
                <a:gd name="T49" fmla="*/ 631 h 10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82"/>
                <a:gd name="T76" fmla="*/ 0 h 1048"/>
                <a:gd name="T77" fmla="*/ 1482 w 1482"/>
                <a:gd name="T78" fmla="*/ 1048 h 104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82" h="1048">
                  <a:moveTo>
                    <a:pt x="395" y="631"/>
                  </a:moveTo>
                  <a:cubicBezTo>
                    <a:pt x="413" y="595"/>
                    <a:pt x="481" y="544"/>
                    <a:pt x="524" y="509"/>
                  </a:cubicBezTo>
                  <a:cubicBezTo>
                    <a:pt x="567" y="474"/>
                    <a:pt x="625" y="440"/>
                    <a:pt x="651" y="421"/>
                  </a:cubicBezTo>
                  <a:cubicBezTo>
                    <a:pt x="677" y="402"/>
                    <a:pt x="660" y="398"/>
                    <a:pt x="681" y="396"/>
                  </a:cubicBezTo>
                  <a:cubicBezTo>
                    <a:pt x="702" y="394"/>
                    <a:pt x="692" y="410"/>
                    <a:pt x="716" y="421"/>
                  </a:cubicBezTo>
                  <a:cubicBezTo>
                    <a:pt x="740" y="432"/>
                    <a:pt x="791" y="443"/>
                    <a:pt x="824" y="461"/>
                  </a:cubicBezTo>
                  <a:cubicBezTo>
                    <a:pt x="857" y="479"/>
                    <a:pt x="890" y="572"/>
                    <a:pt x="916" y="527"/>
                  </a:cubicBezTo>
                  <a:cubicBezTo>
                    <a:pt x="941" y="483"/>
                    <a:pt x="940" y="281"/>
                    <a:pt x="977" y="194"/>
                  </a:cubicBezTo>
                  <a:cubicBezTo>
                    <a:pt x="1013" y="106"/>
                    <a:pt x="1132" y="0"/>
                    <a:pt x="1136" y="0"/>
                  </a:cubicBezTo>
                  <a:cubicBezTo>
                    <a:pt x="1140" y="0"/>
                    <a:pt x="982" y="143"/>
                    <a:pt x="1002" y="194"/>
                  </a:cubicBezTo>
                  <a:cubicBezTo>
                    <a:pt x="1022" y="244"/>
                    <a:pt x="1262" y="296"/>
                    <a:pt x="1259" y="303"/>
                  </a:cubicBezTo>
                  <a:cubicBezTo>
                    <a:pt x="1255" y="310"/>
                    <a:pt x="1036" y="194"/>
                    <a:pt x="983" y="237"/>
                  </a:cubicBezTo>
                  <a:cubicBezTo>
                    <a:pt x="930" y="279"/>
                    <a:pt x="936" y="488"/>
                    <a:pt x="940" y="558"/>
                  </a:cubicBezTo>
                  <a:cubicBezTo>
                    <a:pt x="945" y="628"/>
                    <a:pt x="949" y="580"/>
                    <a:pt x="1013" y="655"/>
                  </a:cubicBezTo>
                  <a:cubicBezTo>
                    <a:pt x="1078" y="729"/>
                    <a:pt x="1287" y="963"/>
                    <a:pt x="1326" y="1006"/>
                  </a:cubicBezTo>
                  <a:cubicBezTo>
                    <a:pt x="1365" y="1048"/>
                    <a:pt x="1221" y="909"/>
                    <a:pt x="1246" y="908"/>
                  </a:cubicBezTo>
                  <a:cubicBezTo>
                    <a:pt x="1272" y="907"/>
                    <a:pt x="1482" y="1006"/>
                    <a:pt x="1479" y="1000"/>
                  </a:cubicBezTo>
                  <a:cubicBezTo>
                    <a:pt x="1476" y="993"/>
                    <a:pt x="1304" y="920"/>
                    <a:pt x="1227" y="872"/>
                  </a:cubicBezTo>
                  <a:cubicBezTo>
                    <a:pt x="1151" y="824"/>
                    <a:pt x="1072" y="713"/>
                    <a:pt x="1020" y="715"/>
                  </a:cubicBezTo>
                  <a:cubicBezTo>
                    <a:pt x="968" y="716"/>
                    <a:pt x="987" y="848"/>
                    <a:pt x="916" y="879"/>
                  </a:cubicBezTo>
                  <a:cubicBezTo>
                    <a:pt x="844" y="910"/>
                    <a:pt x="672" y="929"/>
                    <a:pt x="591" y="897"/>
                  </a:cubicBezTo>
                  <a:cubicBezTo>
                    <a:pt x="511" y="866"/>
                    <a:pt x="518" y="705"/>
                    <a:pt x="432" y="690"/>
                  </a:cubicBezTo>
                  <a:cubicBezTo>
                    <a:pt x="347" y="675"/>
                    <a:pt x="140" y="794"/>
                    <a:pt x="77" y="811"/>
                  </a:cubicBezTo>
                  <a:cubicBezTo>
                    <a:pt x="14" y="829"/>
                    <a:pt x="0" y="824"/>
                    <a:pt x="53" y="794"/>
                  </a:cubicBezTo>
                  <a:cubicBezTo>
                    <a:pt x="106" y="764"/>
                    <a:pt x="324" y="665"/>
                    <a:pt x="395" y="631"/>
                  </a:cubicBezTo>
                  <a:close/>
                </a:path>
              </a:pathLst>
            </a:custGeom>
            <a:solidFill>
              <a:srgbClr val="FFCC99"/>
            </a:solidFill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48" name="Line 32"/>
            <p:cNvSpPr>
              <a:spLocks noChangeShapeType="1"/>
            </p:cNvSpPr>
            <p:nvPr/>
          </p:nvSpPr>
          <p:spPr bwMode="auto">
            <a:xfrm flipV="1">
              <a:off x="2823" y="2933"/>
              <a:ext cx="0" cy="2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6" name="Group 55"/>
          <p:cNvGrpSpPr>
            <a:grpSpLocks/>
          </p:cNvGrpSpPr>
          <p:nvPr/>
        </p:nvGrpSpPr>
        <p:grpSpPr bwMode="auto">
          <a:xfrm>
            <a:off x="6102350" y="1611313"/>
            <a:ext cx="2352675" cy="4551362"/>
            <a:chOff x="3844" y="1015"/>
            <a:chExt cx="1482" cy="2867"/>
          </a:xfrm>
        </p:grpSpPr>
        <p:grpSp>
          <p:nvGrpSpPr>
            <p:cNvPr id="26636" name="Group 33"/>
            <p:cNvGrpSpPr>
              <a:grpSpLocks/>
            </p:cNvGrpSpPr>
            <p:nvPr/>
          </p:nvGrpSpPr>
          <p:grpSpPr bwMode="auto">
            <a:xfrm>
              <a:off x="4311" y="1639"/>
              <a:ext cx="429" cy="1617"/>
              <a:chOff x="2604" y="1537"/>
              <a:chExt cx="429" cy="1617"/>
            </a:xfrm>
          </p:grpSpPr>
          <p:sp>
            <p:nvSpPr>
              <p:cNvPr id="26642" name="Freeform 34"/>
              <p:cNvSpPr>
                <a:spLocks/>
              </p:cNvSpPr>
              <p:nvPr/>
            </p:nvSpPr>
            <p:spPr bwMode="auto">
              <a:xfrm rot="5400000">
                <a:off x="2131" y="2253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643" name="Freeform 35"/>
              <p:cNvSpPr>
                <a:spLocks/>
              </p:cNvSpPr>
              <p:nvPr/>
            </p:nvSpPr>
            <p:spPr bwMode="auto">
              <a:xfrm rot="5400000" flipV="1">
                <a:off x="1888" y="2253"/>
                <a:ext cx="1617" cy="186"/>
              </a:xfrm>
              <a:custGeom>
                <a:avLst/>
                <a:gdLst>
                  <a:gd name="T0" fmla="*/ 6 w 1617"/>
                  <a:gd name="T1" fmla="*/ 23 h 186"/>
                  <a:gd name="T2" fmla="*/ 1006 w 1617"/>
                  <a:gd name="T3" fmla="*/ 24 h 186"/>
                  <a:gd name="T4" fmla="*/ 1614 w 1617"/>
                  <a:gd name="T5" fmla="*/ 167 h 186"/>
                  <a:gd name="T6" fmla="*/ 1606 w 1617"/>
                  <a:gd name="T7" fmla="*/ 183 h 186"/>
                  <a:gd name="T8" fmla="*/ 1117 w 1617"/>
                  <a:gd name="T9" fmla="*/ 71 h 186"/>
                  <a:gd name="T10" fmla="*/ 6 w 1617"/>
                  <a:gd name="T11" fmla="*/ 63 h 186"/>
                  <a:gd name="T12" fmla="*/ 6 w 1617"/>
                  <a:gd name="T13" fmla="*/ 23 h 1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617"/>
                  <a:gd name="T22" fmla="*/ 0 h 186"/>
                  <a:gd name="T23" fmla="*/ 1617 w 1617"/>
                  <a:gd name="T24" fmla="*/ 186 h 1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617" h="186">
                    <a:moveTo>
                      <a:pt x="6" y="23"/>
                    </a:moveTo>
                    <a:cubicBezTo>
                      <a:pt x="172" y="20"/>
                      <a:pt x="738" y="0"/>
                      <a:pt x="1006" y="24"/>
                    </a:cubicBezTo>
                    <a:cubicBezTo>
                      <a:pt x="1274" y="48"/>
                      <a:pt x="1514" y="140"/>
                      <a:pt x="1614" y="167"/>
                    </a:cubicBezTo>
                    <a:cubicBezTo>
                      <a:pt x="1601" y="186"/>
                      <a:pt x="1617" y="165"/>
                      <a:pt x="1606" y="183"/>
                    </a:cubicBezTo>
                    <a:cubicBezTo>
                      <a:pt x="1517" y="161"/>
                      <a:pt x="1379" y="91"/>
                      <a:pt x="1117" y="71"/>
                    </a:cubicBezTo>
                    <a:cubicBezTo>
                      <a:pt x="850" y="51"/>
                      <a:pt x="191" y="71"/>
                      <a:pt x="6" y="63"/>
                    </a:cubicBezTo>
                    <a:cubicBezTo>
                      <a:pt x="0" y="33"/>
                      <a:pt x="3" y="55"/>
                      <a:pt x="6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6637" name="Freeform 36"/>
            <p:cNvSpPr>
              <a:spLocks/>
            </p:cNvSpPr>
            <p:nvPr/>
          </p:nvSpPr>
          <p:spPr bwMode="auto">
            <a:xfrm rot="5400000">
              <a:off x="3460" y="1729"/>
              <a:ext cx="1587" cy="397"/>
            </a:xfrm>
            <a:custGeom>
              <a:avLst/>
              <a:gdLst>
                <a:gd name="T0" fmla="*/ 1147 w 1587"/>
                <a:gd name="T1" fmla="*/ 0 h 397"/>
                <a:gd name="T2" fmla="*/ 0 w 1587"/>
                <a:gd name="T3" fmla="*/ 0 h 397"/>
                <a:gd name="T4" fmla="*/ 0 w 1587"/>
                <a:gd name="T5" fmla="*/ 397 h 397"/>
                <a:gd name="T6" fmla="*/ 1587 w 1587"/>
                <a:gd name="T7" fmla="*/ 397 h 3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87"/>
                <a:gd name="T13" fmla="*/ 0 h 397"/>
                <a:gd name="T14" fmla="*/ 1587 w 1587"/>
                <a:gd name="T15" fmla="*/ 397 h 3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87" h="397">
                  <a:moveTo>
                    <a:pt x="1147" y="0"/>
                  </a:moveTo>
                  <a:lnTo>
                    <a:pt x="0" y="0"/>
                  </a:lnTo>
                  <a:lnTo>
                    <a:pt x="0" y="397"/>
                  </a:lnTo>
                  <a:lnTo>
                    <a:pt x="1587" y="39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38" name="Oval 37"/>
            <p:cNvSpPr>
              <a:spLocks noChangeArrowheads="1"/>
            </p:cNvSpPr>
            <p:nvPr/>
          </p:nvSpPr>
          <p:spPr bwMode="auto">
            <a:xfrm>
              <a:off x="4135" y="1015"/>
              <a:ext cx="239" cy="239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/>
              <a:r>
                <a:rPr lang="en-GB"/>
                <a:t>v</a:t>
              </a:r>
            </a:p>
          </p:txBody>
        </p:sp>
        <p:sp>
          <p:nvSpPr>
            <p:cNvPr id="26639" name="Freeform 38"/>
            <p:cNvSpPr>
              <a:spLocks/>
            </p:cNvSpPr>
            <p:nvPr/>
          </p:nvSpPr>
          <p:spPr bwMode="auto">
            <a:xfrm>
              <a:off x="3844" y="2834"/>
              <a:ext cx="1482" cy="1048"/>
            </a:xfrm>
            <a:custGeom>
              <a:avLst/>
              <a:gdLst>
                <a:gd name="T0" fmla="*/ 717 w 1482"/>
                <a:gd name="T1" fmla="*/ 365 h 1048"/>
                <a:gd name="T2" fmla="*/ 717 w 1482"/>
                <a:gd name="T3" fmla="*/ 423 h 1048"/>
                <a:gd name="T4" fmla="*/ 824 w 1482"/>
                <a:gd name="T5" fmla="*/ 461 h 1048"/>
                <a:gd name="T6" fmla="*/ 916 w 1482"/>
                <a:gd name="T7" fmla="*/ 527 h 1048"/>
                <a:gd name="T8" fmla="*/ 977 w 1482"/>
                <a:gd name="T9" fmla="*/ 194 h 1048"/>
                <a:gd name="T10" fmla="*/ 1136 w 1482"/>
                <a:gd name="T11" fmla="*/ 0 h 1048"/>
                <a:gd name="T12" fmla="*/ 1002 w 1482"/>
                <a:gd name="T13" fmla="*/ 194 h 1048"/>
                <a:gd name="T14" fmla="*/ 1259 w 1482"/>
                <a:gd name="T15" fmla="*/ 303 h 1048"/>
                <a:gd name="T16" fmla="*/ 983 w 1482"/>
                <a:gd name="T17" fmla="*/ 237 h 1048"/>
                <a:gd name="T18" fmla="*/ 940 w 1482"/>
                <a:gd name="T19" fmla="*/ 558 h 1048"/>
                <a:gd name="T20" fmla="*/ 1013 w 1482"/>
                <a:gd name="T21" fmla="*/ 655 h 1048"/>
                <a:gd name="T22" fmla="*/ 1326 w 1482"/>
                <a:gd name="T23" fmla="*/ 1006 h 1048"/>
                <a:gd name="T24" fmla="*/ 1246 w 1482"/>
                <a:gd name="T25" fmla="*/ 908 h 1048"/>
                <a:gd name="T26" fmla="*/ 1479 w 1482"/>
                <a:gd name="T27" fmla="*/ 1000 h 1048"/>
                <a:gd name="T28" fmla="*/ 1227 w 1482"/>
                <a:gd name="T29" fmla="*/ 872 h 1048"/>
                <a:gd name="T30" fmla="*/ 1020 w 1482"/>
                <a:gd name="T31" fmla="*/ 715 h 1048"/>
                <a:gd name="T32" fmla="*/ 916 w 1482"/>
                <a:gd name="T33" fmla="*/ 879 h 1048"/>
                <a:gd name="T34" fmla="*/ 591 w 1482"/>
                <a:gd name="T35" fmla="*/ 897 h 1048"/>
                <a:gd name="T36" fmla="*/ 432 w 1482"/>
                <a:gd name="T37" fmla="*/ 690 h 1048"/>
                <a:gd name="T38" fmla="*/ 77 w 1482"/>
                <a:gd name="T39" fmla="*/ 811 h 1048"/>
                <a:gd name="T40" fmla="*/ 53 w 1482"/>
                <a:gd name="T41" fmla="*/ 794 h 1048"/>
                <a:gd name="T42" fmla="*/ 395 w 1482"/>
                <a:gd name="T43" fmla="*/ 631 h 1048"/>
                <a:gd name="T44" fmla="*/ 524 w 1482"/>
                <a:gd name="T45" fmla="*/ 509 h 1048"/>
                <a:gd name="T46" fmla="*/ 640 w 1482"/>
                <a:gd name="T47" fmla="*/ 415 h 1048"/>
                <a:gd name="T48" fmla="*/ 654 w 1482"/>
                <a:gd name="T49" fmla="*/ 387 h 1048"/>
                <a:gd name="T50" fmla="*/ 644 w 1482"/>
                <a:gd name="T51" fmla="*/ 349 h 104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482"/>
                <a:gd name="T79" fmla="*/ 0 h 1048"/>
                <a:gd name="T80" fmla="*/ 1482 w 1482"/>
                <a:gd name="T81" fmla="*/ 1048 h 104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482" h="1048">
                  <a:moveTo>
                    <a:pt x="717" y="365"/>
                  </a:moveTo>
                  <a:cubicBezTo>
                    <a:pt x="717" y="375"/>
                    <a:pt x="699" y="407"/>
                    <a:pt x="717" y="423"/>
                  </a:cubicBezTo>
                  <a:cubicBezTo>
                    <a:pt x="735" y="439"/>
                    <a:pt x="791" y="444"/>
                    <a:pt x="824" y="461"/>
                  </a:cubicBezTo>
                  <a:cubicBezTo>
                    <a:pt x="857" y="478"/>
                    <a:pt x="890" y="572"/>
                    <a:pt x="916" y="527"/>
                  </a:cubicBezTo>
                  <a:cubicBezTo>
                    <a:pt x="941" y="483"/>
                    <a:pt x="940" y="281"/>
                    <a:pt x="977" y="194"/>
                  </a:cubicBezTo>
                  <a:cubicBezTo>
                    <a:pt x="1013" y="106"/>
                    <a:pt x="1132" y="0"/>
                    <a:pt x="1136" y="0"/>
                  </a:cubicBezTo>
                  <a:cubicBezTo>
                    <a:pt x="1140" y="0"/>
                    <a:pt x="982" y="143"/>
                    <a:pt x="1002" y="194"/>
                  </a:cubicBezTo>
                  <a:cubicBezTo>
                    <a:pt x="1022" y="244"/>
                    <a:pt x="1262" y="296"/>
                    <a:pt x="1259" y="303"/>
                  </a:cubicBezTo>
                  <a:cubicBezTo>
                    <a:pt x="1255" y="310"/>
                    <a:pt x="1036" y="194"/>
                    <a:pt x="983" y="237"/>
                  </a:cubicBezTo>
                  <a:cubicBezTo>
                    <a:pt x="930" y="279"/>
                    <a:pt x="936" y="488"/>
                    <a:pt x="940" y="558"/>
                  </a:cubicBezTo>
                  <a:cubicBezTo>
                    <a:pt x="945" y="628"/>
                    <a:pt x="949" y="580"/>
                    <a:pt x="1013" y="655"/>
                  </a:cubicBezTo>
                  <a:cubicBezTo>
                    <a:pt x="1078" y="729"/>
                    <a:pt x="1287" y="963"/>
                    <a:pt x="1326" y="1006"/>
                  </a:cubicBezTo>
                  <a:cubicBezTo>
                    <a:pt x="1365" y="1048"/>
                    <a:pt x="1221" y="909"/>
                    <a:pt x="1246" y="908"/>
                  </a:cubicBezTo>
                  <a:cubicBezTo>
                    <a:pt x="1272" y="907"/>
                    <a:pt x="1482" y="1006"/>
                    <a:pt x="1479" y="1000"/>
                  </a:cubicBezTo>
                  <a:cubicBezTo>
                    <a:pt x="1476" y="993"/>
                    <a:pt x="1304" y="920"/>
                    <a:pt x="1227" y="872"/>
                  </a:cubicBezTo>
                  <a:cubicBezTo>
                    <a:pt x="1151" y="824"/>
                    <a:pt x="1072" y="713"/>
                    <a:pt x="1020" y="715"/>
                  </a:cubicBezTo>
                  <a:cubicBezTo>
                    <a:pt x="968" y="716"/>
                    <a:pt x="987" y="848"/>
                    <a:pt x="916" y="879"/>
                  </a:cubicBezTo>
                  <a:cubicBezTo>
                    <a:pt x="844" y="910"/>
                    <a:pt x="672" y="929"/>
                    <a:pt x="591" y="897"/>
                  </a:cubicBezTo>
                  <a:cubicBezTo>
                    <a:pt x="511" y="866"/>
                    <a:pt x="518" y="705"/>
                    <a:pt x="432" y="690"/>
                  </a:cubicBezTo>
                  <a:cubicBezTo>
                    <a:pt x="347" y="675"/>
                    <a:pt x="140" y="794"/>
                    <a:pt x="77" y="811"/>
                  </a:cubicBezTo>
                  <a:cubicBezTo>
                    <a:pt x="14" y="829"/>
                    <a:pt x="0" y="824"/>
                    <a:pt x="53" y="794"/>
                  </a:cubicBezTo>
                  <a:cubicBezTo>
                    <a:pt x="106" y="764"/>
                    <a:pt x="324" y="665"/>
                    <a:pt x="395" y="631"/>
                  </a:cubicBezTo>
                  <a:cubicBezTo>
                    <a:pt x="413" y="595"/>
                    <a:pt x="483" y="545"/>
                    <a:pt x="524" y="509"/>
                  </a:cubicBezTo>
                  <a:cubicBezTo>
                    <a:pt x="565" y="473"/>
                    <a:pt x="618" y="435"/>
                    <a:pt x="640" y="415"/>
                  </a:cubicBezTo>
                  <a:cubicBezTo>
                    <a:pt x="662" y="395"/>
                    <a:pt x="653" y="398"/>
                    <a:pt x="654" y="387"/>
                  </a:cubicBezTo>
                  <a:cubicBezTo>
                    <a:pt x="655" y="376"/>
                    <a:pt x="646" y="357"/>
                    <a:pt x="644" y="349"/>
                  </a:cubicBezTo>
                </a:path>
              </a:pathLst>
            </a:custGeom>
            <a:solidFill>
              <a:srgbClr val="FFCC99"/>
            </a:solidFill>
            <a:ln w="28575">
              <a:solidFill>
                <a:srgbClr val="FF66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640" name="Line 39"/>
            <p:cNvSpPr>
              <a:spLocks noChangeShapeType="1"/>
            </p:cNvSpPr>
            <p:nvPr/>
          </p:nvSpPr>
          <p:spPr bwMode="auto">
            <a:xfrm flipV="1">
              <a:off x="4524" y="2834"/>
              <a:ext cx="0" cy="3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41" name="Rectangle 41"/>
            <p:cNvSpPr>
              <a:spLocks noChangeArrowheads="1"/>
            </p:cNvSpPr>
            <p:nvPr/>
          </p:nvSpPr>
          <p:spPr bwMode="auto">
            <a:xfrm>
              <a:off x="4508" y="3150"/>
              <a:ext cx="37" cy="94"/>
            </a:xfrm>
            <a:prstGeom prst="rect">
              <a:avLst/>
            </a:prstGeom>
            <a:solidFill>
              <a:srgbClr val="BBE0E3">
                <a:alpha val="49019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28714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6843713" y="2314575"/>
          <a:ext cx="1998662" cy="143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9" name="Image" r:id="rId4" imgW="5680198" imgH="4714437" progId="">
                  <p:embed/>
                </p:oleObj>
              </mc:Choice>
              <mc:Fallback>
                <p:oleObj name="Image" r:id="rId4" imgW="5680198" imgH="4714437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4254" t="32698" r="23068" b="21701"/>
                      <a:stretch>
                        <a:fillRect/>
                      </a:stretch>
                    </p:blipFill>
                    <p:spPr bwMode="auto">
                      <a:xfrm>
                        <a:off x="6843713" y="2314575"/>
                        <a:ext cx="1998662" cy="143668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prstDash val="dash"/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719" name="Rectangle 47"/>
          <p:cNvSpPr>
            <a:spLocks noChangeArrowheads="1"/>
          </p:cNvSpPr>
          <p:nvPr/>
        </p:nvSpPr>
        <p:spPr bwMode="auto">
          <a:xfrm>
            <a:off x="6938963" y="4910138"/>
            <a:ext cx="476250" cy="376237"/>
          </a:xfrm>
          <a:prstGeom prst="rect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3667125" y="6094413"/>
            <a:ext cx="1555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‘Patch-clamp’</a:t>
            </a: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6546850" y="6094413"/>
            <a:ext cx="1352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/>
              <a:t>‘Whole-cell’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19" grpId="0" animBg="1"/>
      <p:bldP spid="28720" grpId="0"/>
      <p:bldP spid="28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3EBE27F-C506-664D-8A0D-5163E593754C}" type="slidenum">
              <a:rPr lang="en-GB" smtClean="0">
                <a:latin typeface="Arial" charset="0"/>
              </a:rPr>
              <a:pPr/>
              <a:t>8</a:t>
            </a:fld>
            <a:endParaRPr lang="en-GB" smtClean="0">
              <a:latin typeface="Arial" charset="0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Many variants on the technique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25450" y="1892300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Pipettes can be used to; 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425450" y="3803650"/>
            <a:ext cx="8229600" cy="3968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GB" sz="2000">
                <a:ea typeface="ＭＳ Ｐゴシック" pitchFamily="-111" charset="-128"/>
                <a:cs typeface="ＭＳ Ｐゴシック" pitchFamily="-111" charset="-128"/>
              </a:rPr>
              <a:t>Pump chemicals into the tissue, near the cell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425450" y="3186113"/>
            <a:ext cx="8229600" cy="3968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GB" sz="2000">
                <a:ea typeface="ＭＳ Ｐゴシック" pitchFamily="-111" charset="-128"/>
                <a:cs typeface="ＭＳ Ｐゴシック" pitchFamily="-111" charset="-128"/>
              </a:rPr>
              <a:t>‘Inject’ current (i.e. change the membrane potential)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425450" y="2568575"/>
            <a:ext cx="8229600" cy="39687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742950" lvl="1" indent="-285750">
              <a:spcBef>
                <a:spcPct val="20000"/>
              </a:spcBef>
            </a:pPr>
            <a:r>
              <a:rPr lang="en-GB" sz="2000">
                <a:ea typeface="ＭＳ Ｐゴシック" pitchFamily="-111" charset="-128"/>
                <a:cs typeface="ＭＳ Ｐゴシック" pitchFamily="-111" charset="-128"/>
              </a:rPr>
              <a:t>Record the electrical activity</a:t>
            </a:r>
          </a:p>
        </p:txBody>
      </p:sp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425450" y="5132388"/>
            <a:ext cx="8229600" cy="45720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GB" sz="2400"/>
              <a:t>Often at least 2 or 3 pipettes are used at once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8" grpId="0" animBg="1"/>
      <p:bldP spid="59399" grpId="0" animBg="1"/>
      <p:bldP spid="59400" grpId="0" animBg="1"/>
      <p:bldP spid="594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D2F5CCF-A0F3-7441-9434-ADF874DD91B1}" type="slidenum">
              <a:rPr lang="en-GB" smtClean="0">
                <a:latin typeface="Arial" charset="0"/>
              </a:rPr>
              <a:pPr/>
              <a:t>9</a:t>
            </a:fld>
            <a:endParaRPr lang="en-GB" smtClean="0">
              <a:latin typeface="Arial" charset="0"/>
            </a:endParaRPr>
          </a:p>
        </p:txBody>
      </p:sp>
      <p:sp>
        <p:nvSpPr>
          <p:cNvPr id="3072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Pipettes in action</a:t>
            </a:r>
          </a:p>
        </p:txBody>
      </p:sp>
      <p:pic>
        <p:nvPicPr>
          <p:cNvPr id="31749" name="Picture 5" descr="slide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alphaModFix amt="50000"/>
          </a:blip>
          <a:srcRect/>
          <a:stretch>
            <a:fillRect/>
          </a:stretch>
        </p:blipFill>
        <p:spPr>
          <a:xfrm>
            <a:off x="4316413" y="1987550"/>
            <a:ext cx="4224337" cy="2836863"/>
          </a:xfrm>
          <a:noFill/>
        </p:spPr>
      </p:pic>
      <p:pic>
        <p:nvPicPr>
          <p:cNvPr id="30725" name="Picture 7" descr="pipette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alphaModFix amt="50000"/>
          </a:blip>
          <a:srcRect/>
          <a:stretch>
            <a:fillRect/>
          </a:stretch>
        </p:blipFill>
        <p:spPr>
          <a:xfrm>
            <a:off x="708025" y="1987550"/>
            <a:ext cx="2916238" cy="2870200"/>
          </a:xfrm>
          <a:noFill/>
        </p:spPr>
      </p:pic>
      <p:sp>
        <p:nvSpPr>
          <p:cNvPr id="30726" name="Text Box 9"/>
          <p:cNvSpPr txBox="1">
            <a:spLocks noChangeArrowheads="1"/>
          </p:cNvSpPr>
          <p:nvPr/>
        </p:nvSpPr>
        <p:spPr bwMode="auto">
          <a:xfrm>
            <a:off x="708025" y="5064125"/>
            <a:ext cx="2916238" cy="6413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A pipette patching onto a pyramidal cell soma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4316413" y="5040313"/>
            <a:ext cx="4224337" cy="915987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GB"/>
              <a:t>A pipette patching onto a cell soma whilst another pumps something (!?) onto a dendrite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4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1634</Words>
  <Application>Microsoft Macintosh PowerPoint</Application>
  <PresentationFormat>On-screen Show (4:3)</PresentationFormat>
  <Paragraphs>213</Paragraphs>
  <Slides>26</Slides>
  <Notes>26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Default Design</vt:lpstr>
      <vt:lpstr>Image</vt:lpstr>
      <vt:lpstr>Intro to Electrophysiology</vt:lpstr>
      <vt:lpstr>The general idea</vt:lpstr>
      <vt:lpstr>Types of electrophysiology</vt:lpstr>
      <vt:lpstr>Types of probe</vt:lpstr>
      <vt:lpstr>in-vitro applications</vt:lpstr>
      <vt:lpstr>in-vitro preparations</vt:lpstr>
      <vt:lpstr>in-vitro preparations</vt:lpstr>
      <vt:lpstr>Many variants on the technique</vt:lpstr>
      <vt:lpstr>Pipettes in action</vt:lpstr>
      <vt:lpstr>in-vitro whole-cell recordings</vt:lpstr>
      <vt:lpstr>A closer look</vt:lpstr>
      <vt:lpstr>In-vitro pros/cons</vt:lpstr>
      <vt:lpstr>Anaesthetised preparations</vt:lpstr>
      <vt:lpstr>Anaesthetised preparations</vt:lpstr>
      <vt:lpstr>e.g. Hubel &amp; Wiesel</vt:lpstr>
      <vt:lpstr>Acute physiology</vt:lpstr>
      <vt:lpstr>Awake animals - species</vt:lpstr>
      <vt:lpstr>Awake animals - procedure</vt:lpstr>
      <vt:lpstr>Sounds awful - doesn’t this hurt?</vt:lpstr>
      <vt:lpstr>Sounds awful - doesn’t this hurt?</vt:lpstr>
      <vt:lpstr>Reconstructing electrode positions</vt:lpstr>
      <vt:lpstr>Example applications – sensory input</vt:lpstr>
      <vt:lpstr>Example applications– learning and memory</vt:lpstr>
      <vt:lpstr>Example applications - output</vt:lpstr>
      <vt:lpstr>Advantages of neurophys</vt:lpstr>
      <vt:lpstr>Problems with neurophys</vt:lpstr>
    </vt:vector>
  </TitlesOfParts>
  <Company>Univeristy of Nottingham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Electrophysiology</dc:title>
  <dc:creator>Jonathan Peirce</dc:creator>
  <cp:lastModifiedBy>Jonathan Peirce</cp:lastModifiedBy>
  <cp:revision>82</cp:revision>
  <dcterms:created xsi:type="dcterms:W3CDTF">2011-02-14T09:46:56Z</dcterms:created>
  <dcterms:modified xsi:type="dcterms:W3CDTF">2012-01-30T10:32:44Z</dcterms:modified>
</cp:coreProperties>
</file>